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56" r:id="rId3"/>
    <p:sldId id="351" r:id="rId4"/>
    <p:sldId id="257" r:id="rId5"/>
    <p:sldId id="350" r:id="rId6"/>
    <p:sldId id="288" r:id="rId7"/>
    <p:sldId id="290" r:id="rId8"/>
    <p:sldId id="291" r:id="rId10"/>
    <p:sldId id="348" r:id="rId11"/>
    <p:sldId id="299" r:id="rId12"/>
    <p:sldId id="302" r:id="rId13"/>
    <p:sldId id="303" r:id="rId14"/>
    <p:sldId id="305" r:id="rId15"/>
    <p:sldId id="326" r:id="rId16"/>
    <p:sldId id="337" r:id="rId17"/>
    <p:sldId id="349" r:id="rId18"/>
    <p:sldId id="366" r:id="rId19"/>
    <p:sldId id="293" r:id="rId20"/>
    <p:sldId id="294" r:id="rId21"/>
    <p:sldId id="307" r:id="rId22"/>
    <p:sldId id="310" r:id="rId23"/>
    <p:sldId id="320" r:id="rId24"/>
    <p:sldId id="309" r:id="rId25"/>
    <p:sldId id="371" r:id="rId26"/>
    <p:sldId id="372" r:id="rId27"/>
    <p:sldId id="373" r:id="rId28"/>
    <p:sldId id="374" r:id="rId29"/>
    <p:sldId id="376" r:id="rId30"/>
    <p:sldId id="377" r:id="rId31"/>
    <p:sldId id="378" r:id="rId32"/>
    <p:sldId id="379" r:id="rId33"/>
    <p:sldId id="380" r:id="rId34"/>
    <p:sldId id="381" r:id="rId35"/>
    <p:sldId id="295" r:id="rId36"/>
    <p:sldId id="296" r:id="rId37"/>
    <p:sldId id="298" r:id="rId38"/>
    <p:sldId id="382" r:id="rId39"/>
    <p:sldId id="387" r:id="rId40"/>
    <p:sldId id="390" r:id="rId41"/>
    <p:sldId id="386" r:id="rId42"/>
    <p:sldId id="389" r:id="rId43"/>
    <p:sldId id="391" r:id="rId44"/>
    <p:sldId id="273" r:id="rId45"/>
  </p:sldIdLst>
  <p:sldSz cx="12192000" cy="6858000"/>
  <p:notesSz cx="6858000" cy="9144000"/>
  <p:embeddedFontLst>
    <p:embeddedFont>
      <p:font typeface="方正清刻本悦宋简体" panose="02000000000000000000" pitchFamily="2" charset="-122"/>
      <p:regular r:id="rId49"/>
    </p:embeddedFont>
    <p:embeddedFont>
      <p:font typeface="微软雅黑" panose="020B0503020204020204" pitchFamily="34" charset="-122"/>
      <p:regular r:id="rId50"/>
    </p:embeddedFont>
    <p:embeddedFont>
      <p:font typeface="等线 Light" panose="02010600030101010101" charset="-122"/>
      <p:regular r:id="rId51"/>
    </p:embeddedFont>
    <p:embeddedFont>
      <p:font typeface="等线" panose="02010600030101010101" charset="-122"/>
      <p:regular r:id="rId52"/>
    </p:embeddedFont>
    <p:embeddedFont>
      <p:font typeface="Calibri" panose="020F0502020204030204" charset="0"/>
      <p:regular r:id="rId53"/>
      <p:bold r:id="rId54"/>
      <p:italic r:id="rId55"/>
      <p:boldItalic r:id="rId56"/>
    </p:embeddedFont>
    <p:embeddedFont>
      <p:font typeface="汉仪颜楷简" panose="00020600040101010101" charset="-122"/>
      <p:regular r:id="rId57"/>
    </p:embeddedFont>
    <p:embeddedFont>
      <p:font typeface="华文仿宋" panose="02010600040101010101" charset="-122"/>
      <p:regular r:id="rId58"/>
    </p:embeddedFont>
  </p:embeddedFontLst>
  <p:custDataLst>
    <p:tags r:id="rId5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14" y="78"/>
      </p:cViewPr>
      <p:guideLst>
        <p:guide orient="horz" pos="2159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gs" Target="tags/tag20.xml"/><Relationship Id="rId58" Type="http://schemas.openxmlformats.org/officeDocument/2006/relationships/font" Target="fonts/font10.fntdata"/><Relationship Id="rId57" Type="http://schemas.openxmlformats.org/officeDocument/2006/relationships/font" Target="fonts/font9.fntdata"/><Relationship Id="rId56" Type="http://schemas.openxmlformats.org/officeDocument/2006/relationships/font" Target="fonts/font8.fntdata"/><Relationship Id="rId55" Type="http://schemas.openxmlformats.org/officeDocument/2006/relationships/font" Target="fonts/font7.fntdata"/><Relationship Id="rId54" Type="http://schemas.openxmlformats.org/officeDocument/2006/relationships/font" Target="fonts/font6.fntdata"/><Relationship Id="rId53" Type="http://schemas.openxmlformats.org/officeDocument/2006/relationships/font" Target="fonts/font5.fntdata"/><Relationship Id="rId52" Type="http://schemas.openxmlformats.org/officeDocument/2006/relationships/font" Target="fonts/font4.fntdata"/><Relationship Id="rId51" Type="http://schemas.openxmlformats.org/officeDocument/2006/relationships/font" Target="fonts/font3.fntdata"/><Relationship Id="rId50" Type="http://schemas.openxmlformats.org/officeDocument/2006/relationships/font" Target="fonts/font2.fntdata"/><Relationship Id="rId5" Type="http://schemas.openxmlformats.org/officeDocument/2006/relationships/slide" Target="slides/slide3.xml"/><Relationship Id="rId49" Type="http://schemas.openxmlformats.org/officeDocument/2006/relationships/font" Target="fonts/font1.fntdata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09302B-F7C3-464D-8F26-8240994A6A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91EB1-E47F-4884-B88C-6A261C9E815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1EB1-E47F-4884-B88C-6A261C9E81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FFC47-47DE-47D9-937F-1144EB79C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02775-0126-478C-8790-84F4CE7030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FFC47-47DE-47D9-937F-1144EB79C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02775-0126-478C-8790-84F4CE7030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FFC47-47DE-47D9-937F-1144EB79C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02775-0126-478C-8790-84F4CE7030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FFC47-47DE-47D9-937F-1144EB79C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02775-0126-478C-8790-84F4CE7030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FFC47-47DE-47D9-937F-1144EB79C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02775-0126-478C-8790-84F4CE7030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FFC47-47DE-47D9-937F-1144EB79C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02775-0126-478C-8790-84F4CE7030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FFC47-47DE-47D9-937F-1144EB79C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02775-0126-478C-8790-84F4CE7030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FFC47-47DE-47D9-937F-1144EB79C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02775-0126-478C-8790-84F4CE7030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FFC47-47DE-47D9-937F-1144EB79C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02775-0126-478C-8790-84F4CE7030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FFC47-47DE-47D9-937F-1144EB79C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02775-0126-478C-8790-84F4CE7030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FFC47-47DE-47D9-937F-1144EB79C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02775-0126-478C-8790-84F4CE7030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FFC47-47DE-47D9-937F-1144EB79C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02775-0126-478C-8790-84F4CE70300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image" Target="../media/image4.png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2655" y="2163103"/>
            <a:ext cx="13548319" cy="602223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49" t="79535" r="-1326" b="-5476"/>
          <a:stretch>
            <a:fillRect/>
          </a:stretch>
        </p:blipFill>
        <p:spPr>
          <a:xfrm>
            <a:off x="10408246" y="3056326"/>
            <a:ext cx="1448473" cy="208406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1153368" y="2937583"/>
            <a:ext cx="3497141" cy="1791854"/>
          </a:xfrm>
          <a:prstGeom prst="rect">
            <a:avLst/>
          </a:prstGeom>
        </p:spPr>
      </p:pic>
      <p:sp>
        <p:nvSpPr>
          <p:cNvPr id="30" name="淘宝网Chenying0907出品 12"/>
          <p:cNvSpPr txBox="1"/>
          <p:nvPr>
            <p:custDataLst>
              <p:tags r:id="rId3"/>
            </p:custDataLst>
          </p:nvPr>
        </p:nvSpPr>
        <p:spPr>
          <a:xfrm>
            <a:off x="257175" y="1358265"/>
            <a:ext cx="1167765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4000" b="1" spc="3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刻本悦宋简体" panose="02000000000000000000" pitchFamily="2" charset="-122"/>
                <a:sym typeface="+mn-ea"/>
              </a:rPr>
              <a:t>对标长征精神，描摹奋斗足迹，烘托时代回响</a:t>
            </a:r>
            <a:endParaRPr lang="zh-CN" altLang="en-US" sz="4000" b="1" spc="3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清刻本悦宋简体" panose="02000000000000000000" pitchFamily="2" charset="-122"/>
              <a:sym typeface="+mn-ea"/>
            </a:endParaRPr>
          </a:p>
          <a:p>
            <a:pPr algn="ctr" fontAlgn="auto">
              <a:lnSpc>
                <a:spcPct val="200000"/>
              </a:lnSpc>
            </a:pPr>
            <a:r>
              <a:rPr lang="zh-CN" altLang="en-US" sz="48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刻本悦宋简体" panose="02000000000000000000" pitchFamily="2" charset="-122"/>
                <a:sym typeface="+mn-ea"/>
              </a:rPr>
              <a:t>——</a:t>
            </a:r>
            <a:r>
              <a:rPr lang="en-US" altLang="zh-CN" sz="3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刻本悦宋简体" panose="02000000000000000000" pitchFamily="2" charset="-122"/>
                <a:sym typeface="+mn-ea"/>
              </a:rPr>
              <a:t>2026</a:t>
            </a:r>
            <a:r>
              <a:rPr lang="zh-CN" altLang="en-US" sz="3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刻本悦宋简体" panose="02000000000000000000" pitchFamily="2" charset="-122"/>
                <a:sym typeface="+mn-ea"/>
              </a:rPr>
              <a:t>“读懂中国”征文写作概要</a:t>
            </a:r>
            <a:r>
              <a:rPr lang="zh-CN" altLang="en-US" sz="3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  <a:sym typeface="+mn-ea"/>
              </a:rPr>
              <a:t> </a:t>
            </a:r>
            <a:r>
              <a:rPr lang="zh-CN" altLang="en-US" sz="48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 </a:t>
            </a:r>
            <a:r>
              <a:rPr lang="zh-CN" altLang="en-US" sz="44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 </a:t>
            </a:r>
            <a:endParaRPr lang="zh-CN" altLang="en-US" sz="4400" b="1" spc="300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9855" y="111760"/>
            <a:ext cx="1891030" cy="450850"/>
          </a:xfrm>
          <a:prstGeom prst="rect">
            <a:avLst/>
          </a:prstGeom>
        </p:spPr>
      </p:pic>
      <p:pic>
        <p:nvPicPr>
          <p:cNvPr id="3" name="图片 2" descr="logo带文字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0885" y="111760"/>
            <a:ext cx="461010" cy="467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淘宝网Chenying0907出品 12"/>
          <p:cNvSpPr txBox="1"/>
          <p:nvPr/>
        </p:nvSpPr>
        <p:spPr>
          <a:xfrm>
            <a:off x="384088" y="239019"/>
            <a:ext cx="26019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活动</a:t>
            </a:r>
            <a:r>
              <a:rPr lang="zh-CN" altLang="en-US" sz="4400" b="1" spc="300" dirty="0" smtClean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要求</a:t>
            </a:r>
            <a:endParaRPr lang="zh-CN" altLang="en-US" sz="4400" b="1" spc="300" dirty="0" smtClean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232203" y="-37"/>
            <a:ext cx="3497141" cy="1791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805"/>
            <a:ext cx="5092700" cy="22637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46793" y="623194"/>
            <a:ext cx="8382551" cy="56938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1.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活动主题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：</a:t>
            </a:r>
            <a:r>
              <a:rPr lang="en-US" altLang="zh-CN" sz="2800" dirty="0"/>
              <a:t> 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全面小康，奋斗有我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（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2020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）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2.组织形式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：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访谈采写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3.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表现形式：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征文、微视频、短视频、舞台剧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4.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采写</a:t>
            </a:r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对象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：</a:t>
            </a:r>
            <a:r>
              <a:rPr lang="zh-CN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“五老”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5.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内容指向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：</a:t>
            </a:r>
            <a:r>
              <a:rPr lang="zh-CN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深入交流，挖掘、记录、整理“五老”参与全面建成小康社会，特别是参与抗疫斗争的奋斗历程、感人事迹和真实感悟</a:t>
            </a:r>
            <a:endParaRPr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6.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文体要求：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不超过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2000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字记述文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672022" y="1858170"/>
            <a:ext cx="147224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000"/>
              </a:spcBef>
            </a:pPr>
            <a:r>
              <a:rPr lang="zh-CN" altLang="en-US" sz="48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pitchFamily="34" charset="-122"/>
              </a:rPr>
              <a:t>历年对比</a:t>
            </a:r>
            <a:endParaRPr lang="zh-CN" altLang="en-US" sz="4800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淘宝网Chenying0907出品 12"/>
          <p:cNvSpPr txBox="1"/>
          <p:nvPr/>
        </p:nvSpPr>
        <p:spPr>
          <a:xfrm>
            <a:off x="384088" y="239019"/>
            <a:ext cx="26019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活动</a:t>
            </a:r>
            <a:r>
              <a:rPr lang="zh-CN" altLang="en-US" sz="4400" b="1" spc="300" dirty="0" smtClean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要求</a:t>
            </a:r>
            <a:endParaRPr lang="zh-CN" altLang="en-US" sz="4400" b="1" spc="300" dirty="0" smtClean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232203" y="-37"/>
            <a:ext cx="3497141" cy="1791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805"/>
            <a:ext cx="5092700" cy="22637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46793" y="623194"/>
            <a:ext cx="8382551" cy="52629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1.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活动主题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：</a:t>
            </a:r>
            <a:r>
              <a:rPr lang="en-US" altLang="zh-CN" sz="2800" dirty="0"/>
              <a:t> 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讲好入党故事，传承红色基因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（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2021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）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2.组织形式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：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访谈采写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3.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表现形式：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征文、微视频、短视频、舞台剧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4.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采写</a:t>
            </a:r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对象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：</a:t>
            </a:r>
            <a:r>
              <a:rPr lang="zh-CN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“五老”</a:t>
            </a:r>
            <a:endParaRPr lang="en-US" altLang="zh-CN" sz="28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5.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内容指向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：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挖掘、记录、整理</a:t>
            </a:r>
            <a:r>
              <a:rPr lang="zh-CN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他们的入党初心和历程及为党奋斗的感人事迹和真实感悟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6.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文体要求：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不超过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2000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字记述文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672022" y="1858170"/>
            <a:ext cx="147224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000"/>
              </a:spcBef>
            </a:pPr>
            <a:r>
              <a:rPr lang="zh-CN" altLang="en-US" sz="48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pitchFamily="34" charset="-122"/>
              </a:rPr>
              <a:t>历年对比</a:t>
            </a:r>
            <a:endParaRPr lang="zh-CN" altLang="en-US" sz="4800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淘宝网Chenying0907出品 12"/>
          <p:cNvSpPr txBox="1"/>
          <p:nvPr/>
        </p:nvSpPr>
        <p:spPr>
          <a:xfrm>
            <a:off x="384088" y="239019"/>
            <a:ext cx="26019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活动</a:t>
            </a:r>
            <a:r>
              <a:rPr lang="zh-CN" altLang="en-US" sz="4400" b="1" spc="300" dirty="0" smtClean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要求</a:t>
            </a:r>
            <a:endParaRPr lang="zh-CN" altLang="en-US" sz="4400" b="1" spc="300" dirty="0" smtClean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232203" y="-37"/>
            <a:ext cx="3497141" cy="1791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805"/>
            <a:ext cx="5092700" cy="22637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46793" y="623194"/>
            <a:ext cx="8382551" cy="56938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1.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活动主题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：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共话百年奋斗，争做时代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新人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（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2022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）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2.组织形式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：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访谈采写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3.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表现形式：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征文、微视频、舞台剧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4.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采写</a:t>
            </a:r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对象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：</a:t>
            </a:r>
            <a:r>
              <a:rPr lang="zh-CN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“五老”</a:t>
            </a:r>
            <a:r>
              <a:rPr lang="zh-CN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和“杰出老校友”</a:t>
            </a:r>
            <a:endParaRPr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endParaRPr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r>
              <a:rPr lang="en-US" altLang="zh-CN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5.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内容指向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：</a:t>
            </a:r>
            <a:r>
              <a:rPr lang="zh-CN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深入交流，挖掘、整理他们在党的百年奋斗历程中的感人事迹和人生体验，以及对青年学生成长成才的重托和建议，记录参与学生的感想和体会</a:t>
            </a:r>
            <a:endParaRPr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6.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文体要求：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不超过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2000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字记述文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672022" y="1858170"/>
            <a:ext cx="147224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000"/>
              </a:spcBef>
            </a:pPr>
            <a:r>
              <a:rPr lang="zh-CN" altLang="en-US" sz="48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pitchFamily="34" charset="-122"/>
              </a:rPr>
              <a:t>历年对比</a:t>
            </a:r>
            <a:endParaRPr lang="zh-CN" altLang="en-US" sz="4800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淘宝网Chenying0907出品 12"/>
          <p:cNvSpPr txBox="1"/>
          <p:nvPr/>
        </p:nvSpPr>
        <p:spPr>
          <a:xfrm>
            <a:off x="384088" y="239019"/>
            <a:ext cx="26019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活动</a:t>
            </a:r>
            <a:r>
              <a:rPr lang="zh-CN" altLang="en-US" sz="4400" b="1" spc="300" dirty="0" smtClean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要求</a:t>
            </a:r>
            <a:endParaRPr lang="zh-CN" altLang="en-US" sz="4400" b="1" spc="300" dirty="0" smtClean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232203" y="-37"/>
            <a:ext cx="3497141" cy="1791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805"/>
            <a:ext cx="5092700" cy="22637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62363" y="797819"/>
            <a:ext cx="8382551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1.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活动主题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：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老少共话二十大，踔厉奋发新征程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2023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）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2.组织形式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：</a:t>
            </a:r>
            <a:r>
              <a:rPr lang="en-US" altLang="zh-CN" sz="24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访谈采写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3.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表现形式：</a:t>
            </a: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征文、微视频、舞台剧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4.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采写</a:t>
            </a:r>
            <a:r>
              <a:rPr lang="en-US" altLang="zh-CN" sz="2400" b="1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对象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：</a:t>
            </a: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有影响力的</a:t>
            </a: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本地、本校“五老”</a:t>
            </a:r>
            <a:endParaRPr lang="zh-CN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5.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内容指向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：</a:t>
            </a: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挖掘、整理、展现他们在党的百年奋斗历程、中国特色社会主义新时代、脱贫攻坚和全面建设小康社会中的感人事迹和人生体验，以及对青年学生奋进新征程的重托和建议</a:t>
            </a:r>
            <a:endParaRPr lang="zh-CN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6.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文体要求：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不超过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2000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字记述文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672022" y="1858170"/>
            <a:ext cx="147224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000"/>
              </a:spcBef>
            </a:pPr>
            <a:r>
              <a:rPr lang="zh-CN" altLang="en-US" sz="48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pitchFamily="34" charset="-122"/>
              </a:rPr>
              <a:t>历年对比</a:t>
            </a:r>
            <a:endParaRPr lang="zh-CN" altLang="en-US" sz="4800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淘宝网Chenying0907出品 12"/>
          <p:cNvSpPr txBox="1"/>
          <p:nvPr/>
        </p:nvSpPr>
        <p:spPr>
          <a:xfrm>
            <a:off x="384088" y="239019"/>
            <a:ext cx="26019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活动</a:t>
            </a:r>
            <a:r>
              <a:rPr lang="zh-CN" altLang="en-US" sz="4400" b="1" spc="300" dirty="0" smtClean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要求</a:t>
            </a:r>
            <a:endParaRPr lang="zh-CN" altLang="en-US" sz="4400" b="1" spc="300" dirty="0" smtClean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232203" y="-37"/>
            <a:ext cx="3497141" cy="1791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805"/>
            <a:ext cx="5092700" cy="22637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62363" y="797819"/>
            <a:ext cx="8382551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1.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活动主题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：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教育强国，奋斗有我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2024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）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2.组织形式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：</a:t>
            </a:r>
            <a:r>
              <a:rPr lang="en-US" altLang="zh-CN" sz="24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访谈采写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3.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表现形式：</a:t>
            </a: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征文、微视频、舞台剧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4.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采写</a:t>
            </a:r>
            <a:r>
              <a:rPr lang="en-US" altLang="zh-CN" sz="2400" b="1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对象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：</a:t>
            </a: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有影响力的</a:t>
            </a: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本地、本校“五老”</a:t>
            </a:r>
            <a:endParaRPr lang="zh-CN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5.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内容指向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：</a:t>
            </a: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挖掘、整理、展现他们在中国特色社会主义事业和建设教育强国、科技强国、人才强国中的感人事迹和人生体验，以及对青年学生积极投身教育强国建设实践的重托和建议</a:t>
            </a:r>
            <a:endParaRPr lang="zh-CN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endParaRPr lang="zh-CN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6.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文体要求：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不超过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2000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字记述文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672022" y="1858170"/>
            <a:ext cx="147224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000"/>
              </a:spcBef>
            </a:pPr>
            <a:r>
              <a:rPr lang="zh-CN" altLang="en-US" sz="48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pitchFamily="34" charset="-122"/>
              </a:rPr>
              <a:t>历年对比</a:t>
            </a:r>
            <a:endParaRPr lang="zh-CN" altLang="en-US" sz="4800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淘宝网Chenying0907出品 12"/>
          <p:cNvSpPr txBox="1"/>
          <p:nvPr/>
        </p:nvSpPr>
        <p:spPr>
          <a:xfrm>
            <a:off x="384088" y="239019"/>
            <a:ext cx="26019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活动</a:t>
            </a:r>
            <a:r>
              <a:rPr lang="zh-CN" altLang="en-US" sz="4400" b="1" spc="300" dirty="0" smtClean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要求</a:t>
            </a:r>
            <a:endParaRPr lang="zh-CN" altLang="en-US" sz="4400" b="1" spc="300" dirty="0" smtClean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232203" y="-37"/>
            <a:ext cx="3497141" cy="1791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805"/>
            <a:ext cx="5092700" cy="22637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62363" y="797819"/>
            <a:ext cx="8382551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1.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活动主题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：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弘扬时代精神，建设教育强国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2025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）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2.组织形式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：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面对面访谈交流采写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3.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表现形式：</a:t>
            </a: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征文、微视频、舞台剧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4.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采写</a:t>
            </a:r>
            <a:r>
              <a:rPr lang="en-US" altLang="zh-CN" sz="2400" b="1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对象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：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有影响力的本地、本校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五老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endParaRPr lang="zh-CN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5.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内容指向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：</a:t>
            </a: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挖掘、整理、展现他们在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推进强国建设、民族复兴伟业历史进程中，在从教育大国阔步迈向教育强国过程中的感人事迹、人生体验和所体现的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改革创新精神和教育家精神，以及对青年学生积极投身强国建设的重托和建议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6.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文体要求：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不超过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2000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字记述文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672022" y="1858170"/>
            <a:ext cx="147224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000"/>
              </a:spcBef>
            </a:pPr>
            <a:r>
              <a:rPr lang="zh-CN" altLang="en-US" sz="48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pitchFamily="34" charset="-122"/>
              </a:rPr>
              <a:t>历年对比</a:t>
            </a:r>
            <a:endParaRPr lang="zh-CN" altLang="en-US" sz="4800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淘宝网Chenying0907出品 12"/>
          <p:cNvSpPr txBox="1"/>
          <p:nvPr/>
        </p:nvSpPr>
        <p:spPr>
          <a:xfrm>
            <a:off x="384088" y="239019"/>
            <a:ext cx="26019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活动</a:t>
            </a:r>
            <a:r>
              <a:rPr lang="zh-CN" altLang="en-US" sz="4400" b="1" spc="300" dirty="0" smtClean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要求</a:t>
            </a:r>
            <a:endParaRPr lang="zh-CN" altLang="en-US" sz="4400" b="1" spc="300" dirty="0" smtClean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232203" y="-37"/>
            <a:ext cx="3497141" cy="1791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805"/>
            <a:ext cx="5092700" cy="2263775"/>
          </a:xfrm>
          <a:prstGeom prst="rect">
            <a:avLst/>
          </a:prstGeom>
        </p:spPr>
      </p:pic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672022" y="1858170"/>
            <a:ext cx="147224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000"/>
              </a:spcBef>
            </a:pPr>
            <a:r>
              <a:rPr lang="zh-CN" altLang="en-US" sz="48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pitchFamily="34" charset="-122"/>
              </a:rPr>
              <a:t>历年对比</a:t>
            </a:r>
            <a:endParaRPr lang="zh-CN" altLang="en-US" sz="4800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61728" y="555249"/>
            <a:ext cx="8382551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1.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活动主题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：从长征精神中读懂中国（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2026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）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2.组织形式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五老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与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青年学生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“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结对访谈</a:t>
            </a:r>
            <a:r>
              <a:rPr lang="en-US" altLang="zh-CN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”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3.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表现形式：</a:t>
            </a:r>
            <a:r>
              <a:rPr lang="zh-CN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征文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、微视频、舞台剧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4.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采写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对象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：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有影响力的本地、本校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五老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endParaRPr lang="zh-CN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5.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内容指向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：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挖掘、整理并展现其在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新中国成立初期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百废待兴时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扎根岗位、攻坚克难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，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改革开放浪潮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中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勇立潮头、奋勇争先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，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强国建设进程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中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实干笃行、薪火相传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的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感人事迹和人生体验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，以及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对伟大长征精神的深刻感悟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，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对青年学生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勇担时代使命、投身强国建设的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殷切嘱托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6.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文体要求：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不超过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2000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字记述文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401748" y="-37"/>
            <a:ext cx="3497141" cy="1791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98110"/>
            <a:ext cx="4258310" cy="1659890"/>
          </a:xfrm>
          <a:prstGeom prst="rect">
            <a:avLst/>
          </a:prstGeom>
        </p:spPr>
      </p:pic>
      <p:sp>
        <p:nvSpPr>
          <p:cNvPr id="3" name="淘宝网Chenying0907出品 12"/>
          <p:cNvSpPr txBox="1"/>
          <p:nvPr/>
        </p:nvSpPr>
        <p:spPr>
          <a:xfrm>
            <a:off x="164465" y="0"/>
            <a:ext cx="1005840" cy="1346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6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评分要求</a:t>
            </a:r>
            <a:endParaRPr lang="zh-CN" altLang="en-US" sz="36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1238885" y="622935"/>
          <a:ext cx="10146665" cy="58693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10915"/>
                <a:gridCol w="6635750"/>
              </a:tblGrid>
              <a:tr h="14357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仿宋_GB2312" charset="0"/>
                          <a:cs typeface="仿宋_GB2312" charset="0"/>
                        </a:rPr>
                        <a:t>紧扣主题、立意明确（30分）</a:t>
                      </a:r>
                      <a:endParaRPr lang="en-US" altLang="en-US" sz="1800" b="1" dirty="0">
                        <a:solidFill>
                          <a:srgbClr val="000000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 kern="1200" dirty="0" err="1">
                          <a:latin typeface="仿宋_GB2312" charset="0"/>
                          <a:cs typeface="仿宋_GB2312" charset="0"/>
                        </a:rPr>
                        <a:t>记录、展示</a:t>
                      </a:r>
                      <a:r>
                        <a:rPr lang="en-US" altLang="zh-CN" sz="1800" b="1" kern="1200" dirty="0" err="1">
                          <a:latin typeface="仿宋_GB2312" charset="0"/>
                          <a:cs typeface="仿宋_GB2312" charset="0"/>
                        </a:rPr>
                        <a:t>“</a:t>
                      </a:r>
                      <a:r>
                        <a:rPr lang="zh-CN" altLang="en-US" sz="1800" b="1" kern="1200" dirty="0" err="1">
                          <a:latin typeface="仿宋_GB2312" charset="0"/>
                          <a:cs typeface="仿宋_GB2312" charset="0"/>
                        </a:rPr>
                        <a:t>五老</a:t>
                      </a:r>
                      <a:r>
                        <a:rPr lang="en-US" altLang="zh-CN" sz="1800" b="1" kern="1200" dirty="0" err="1">
                          <a:latin typeface="仿宋_GB2312" charset="0"/>
                          <a:cs typeface="仿宋_GB2312" charset="0"/>
                        </a:rPr>
                        <a:t>”</a:t>
                      </a:r>
                      <a:r>
                        <a:rPr lang="zh-CN" altLang="en-US" sz="1800" b="1" kern="1200" dirty="0" err="1">
                          <a:latin typeface="仿宋_GB2312" charset="0"/>
                          <a:cs typeface="仿宋_GB2312" charset="0"/>
                        </a:rPr>
                        <a:t>在新中国成立初期百废待兴时扎根岗位、攻坚克难，改革开放浪潮中勇立潮头、奋勇争先，强国建设进程中实干笃行、薪火相传的</a:t>
                      </a:r>
                      <a:r>
                        <a:rPr lang="zh-CN" altLang="en-US" sz="1800" b="1" kern="1200" dirty="0" err="1">
                          <a:solidFill>
                            <a:srgbClr val="C00000"/>
                          </a:solidFill>
                          <a:latin typeface="仿宋_GB2312" charset="0"/>
                          <a:cs typeface="仿宋_GB2312" charset="0"/>
                        </a:rPr>
                        <a:t>感人事迹和人生体验</a:t>
                      </a:r>
                      <a:r>
                        <a:rPr lang="zh-CN" altLang="en-US" sz="1800" b="1" kern="1200" dirty="0" err="1">
                          <a:latin typeface="仿宋_GB2312" charset="0"/>
                          <a:cs typeface="仿宋_GB2312" charset="0"/>
                        </a:rPr>
                        <a:t>，以及</a:t>
                      </a:r>
                      <a:r>
                        <a:rPr lang="zh-CN" altLang="en-US" sz="1800" b="1" kern="1200" dirty="0" err="1">
                          <a:solidFill>
                            <a:srgbClr val="C00000"/>
                          </a:solidFill>
                          <a:latin typeface="仿宋_GB2312" charset="0"/>
                          <a:cs typeface="仿宋_GB2312" charset="0"/>
                        </a:rPr>
                        <a:t>对伟大长征精神的深刻感悟，对青年学生勇担时代使命、投身强国建设的殷切嘱托</a:t>
                      </a:r>
                      <a:r>
                        <a:rPr lang="zh-CN" altLang="en-US" sz="1800" b="1" kern="1200" dirty="0" err="1">
                          <a:latin typeface="仿宋_GB2312" charset="0"/>
                          <a:cs typeface="仿宋_GB2312" charset="0"/>
                        </a:rPr>
                        <a:t>。若偏题酌情扣分。</a:t>
                      </a:r>
                      <a:endParaRPr lang="zh-CN" altLang="en-US" sz="1800" b="1" kern="1200" dirty="0" err="1">
                        <a:latin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charset="0"/>
                          <a:cs typeface="仿宋_GB2312" charset="0"/>
                        </a:rPr>
                        <a:t>内容详实、表述得当（20分）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仿宋_GB2312" charset="0"/>
                          <a:cs typeface="仿宋_GB2312" charset="0"/>
                        </a:rPr>
                        <a:t>突出“五老”</a:t>
                      </a:r>
                      <a:r>
                        <a:rPr lang="en-US" sz="1800" b="1" u="sng" dirty="0" err="1">
                          <a:solidFill>
                            <a:srgbClr val="C00000"/>
                          </a:solidFill>
                          <a:latin typeface="仿宋_GB2312" charset="0"/>
                          <a:cs typeface="仿宋_GB2312" charset="0"/>
                        </a:rPr>
                        <a:t>人物事迹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仿宋_GB2312" charset="0"/>
                          <a:cs typeface="仿宋_GB2312" charset="0"/>
                        </a:rPr>
                        <a:t>，强调</a:t>
                      </a:r>
                      <a:r>
                        <a:rPr lang="en-US" sz="1800" b="1" u="sng" dirty="0" err="1">
                          <a:solidFill>
                            <a:srgbClr val="C00000"/>
                          </a:solidFill>
                          <a:latin typeface="仿宋_GB2312" charset="0"/>
                          <a:cs typeface="仿宋_GB2312" charset="0"/>
                        </a:rPr>
                        <a:t>故事性和细节描述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仿宋_GB2312" charset="0"/>
                          <a:cs typeface="仿宋_GB2312" charset="0"/>
                        </a:rPr>
                        <a:t>，以“五老</a:t>
                      </a:r>
                      <a:r>
                        <a:rPr lang="en-US" sz="1800" b="1" dirty="0" err="1" smtClean="0">
                          <a:solidFill>
                            <a:srgbClr val="000000"/>
                          </a:solidFill>
                          <a:latin typeface="仿宋_GB2312" charset="0"/>
                          <a:cs typeface="仿宋_GB2312" charset="0"/>
                        </a:rPr>
                        <a:t>”的</a:t>
                      </a:r>
                      <a:r>
                        <a:rPr lang="en-US" sz="1800" b="1" u="sng" dirty="0" err="1" smtClean="0">
                          <a:solidFill>
                            <a:srgbClr val="C00000"/>
                          </a:solidFill>
                          <a:latin typeface="仿宋_GB2312" charset="0"/>
                          <a:cs typeface="仿宋_GB2312" charset="0"/>
                        </a:rPr>
                        <a:t>个体经历</a:t>
                      </a:r>
                      <a:r>
                        <a:rPr lang="en-US" sz="1800" b="1" dirty="0" err="1" smtClean="0">
                          <a:solidFill>
                            <a:srgbClr val="000000"/>
                          </a:solidFill>
                          <a:latin typeface="仿宋_GB2312" charset="0"/>
                          <a:cs typeface="仿宋_GB2312" charset="0"/>
                        </a:rPr>
                        <a:t>反映出</a:t>
                      </a:r>
                      <a:r>
                        <a:rPr lang="en-US" sz="1800" b="1" u="sng" dirty="0" err="1" smtClean="0">
                          <a:solidFill>
                            <a:srgbClr val="C00000"/>
                          </a:solidFill>
                          <a:latin typeface="仿宋_GB2312" charset="0"/>
                          <a:cs typeface="仿宋_GB2312" charset="0"/>
                          <a:sym typeface="+mn-ea"/>
                        </a:rPr>
                        <a:t>中国特色社会主义教育事业取得的伟大成就</a:t>
                      </a:r>
                      <a:r>
                        <a:rPr lang="en-US" sz="1800" b="1" u="sng" dirty="0" err="1" smtClean="0">
                          <a:solidFill>
                            <a:srgbClr val="C00000"/>
                          </a:solidFill>
                          <a:latin typeface="仿宋_GB2312" charset="0"/>
                          <a:cs typeface="仿宋_GB2312" charset="0"/>
                        </a:rPr>
                        <a:t>。切忌写成“五老”个人简历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。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仿宋_GB2312" charset="0"/>
                          <a:cs typeface="仿宋_GB2312" charset="0"/>
                        </a:rPr>
                        <a:t>根据文章实际情况酌情赋分。</a:t>
                      </a:r>
                      <a:r>
                        <a:rPr lang="zh-CN" altLang="en-US" sz="1800" b="1" dirty="0" err="1">
                          <a:solidFill>
                            <a:srgbClr val="000000"/>
                          </a:solidFill>
                          <a:latin typeface="仿宋_GB2312" charset="0"/>
                          <a:cs typeface="仿宋_GB2312" charset="0"/>
                        </a:rPr>
                        <a:t>（从</a:t>
                      </a:r>
                      <a:r>
                        <a:rPr lang="zh-CN" altLang="en-US" sz="1800" b="1" dirty="0" err="1">
                          <a:solidFill>
                            <a:srgbClr val="C00000"/>
                          </a:solidFill>
                          <a:latin typeface="仿宋_GB2312" charset="0"/>
                          <a:cs typeface="仿宋_GB2312" charset="0"/>
                        </a:rPr>
                        <a:t>小处切入，以小见大</a:t>
                      </a:r>
                      <a:r>
                        <a:rPr lang="zh-CN" altLang="en-US" sz="1800" b="1" dirty="0" err="1">
                          <a:solidFill>
                            <a:srgbClr val="000000"/>
                          </a:solidFill>
                          <a:latin typeface="仿宋_GB2312" charset="0"/>
                          <a:cs typeface="仿宋_GB2312" charset="0"/>
                        </a:rPr>
                        <a:t>，突出</a:t>
                      </a:r>
                      <a:r>
                        <a:rPr lang="zh-CN" altLang="en-US" sz="1800" b="1" dirty="0" err="1">
                          <a:solidFill>
                            <a:srgbClr val="C00000"/>
                          </a:solidFill>
                          <a:latin typeface="仿宋_GB2312" charset="0"/>
                          <a:cs typeface="仿宋_GB2312" charset="0"/>
                        </a:rPr>
                        <a:t>人物事迹</a:t>
                      </a:r>
                      <a:r>
                        <a:rPr lang="zh-CN" altLang="en-US" sz="1800" b="1" dirty="0" err="1">
                          <a:solidFill>
                            <a:srgbClr val="000000"/>
                          </a:solidFill>
                          <a:latin typeface="仿宋_GB2312" charset="0"/>
                          <a:cs typeface="仿宋_GB2312" charset="0"/>
                        </a:rPr>
                        <a:t>，注重</a:t>
                      </a:r>
                      <a:r>
                        <a:rPr lang="en-US" altLang="zh-CN" sz="1800" b="1" dirty="0" err="1">
                          <a:solidFill>
                            <a:srgbClr val="000000"/>
                          </a:solidFill>
                          <a:latin typeface="仿宋_GB2312" charset="0"/>
                          <a:cs typeface="仿宋_GB2312" charset="0"/>
                        </a:rPr>
                        <a:t>“</a:t>
                      </a:r>
                      <a:r>
                        <a:rPr lang="zh-CN" altLang="en-US" sz="1800" b="1" dirty="0" err="1">
                          <a:solidFill>
                            <a:srgbClr val="C00000"/>
                          </a:solidFill>
                          <a:latin typeface="仿宋_GB2312" charset="0"/>
                          <a:cs typeface="仿宋_GB2312" charset="0"/>
                        </a:rPr>
                        <a:t>最伟大的小事、最平凡的奇迹、最日常的奋斗</a:t>
                      </a:r>
                      <a:r>
                        <a:rPr lang="zh-CN" altLang="en-US" sz="1800" b="1" dirty="0" err="1">
                          <a:solidFill>
                            <a:srgbClr val="000000"/>
                          </a:solidFill>
                          <a:latin typeface="仿宋_GB2312" charset="0"/>
                          <a:cs typeface="仿宋_GB2312" charset="0"/>
                        </a:rPr>
                        <a:t>和最具体的全面</a:t>
                      </a:r>
                      <a:r>
                        <a:rPr lang="en-US" altLang="zh-CN" sz="1800" b="1" dirty="0" err="1">
                          <a:solidFill>
                            <a:srgbClr val="000000"/>
                          </a:solidFill>
                          <a:latin typeface="仿宋_GB2312" charset="0"/>
                          <a:cs typeface="仿宋_GB2312" charset="0"/>
                        </a:rPr>
                        <a:t>”</a:t>
                      </a:r>
                      <a:r>
                        <a:rPr lang="zh-CN" altLang="en-US" sz="1800" b="1" dirty="0" err="1">
                          <a:solidFill>
                            <a:srgbClr val="000000"/>
                          </a:solidFill>
                          <a:latin typeface="仿宋_GB2312" charset="0"/>
                          <a:cs typeface="仿宋_GB2312" charset="0"/>
                        </a:rPr>
                        <a:t>）</a:t>
                      </a:r>
                      <a:endParaRPr lang="zh-CN" altLang="en-US" sz="1800" b="1" dirty="0" err="1">
                        <a:solidFill>
                          <a:srgbClr val="000000"/>
                        </a:solidFill>
                        <a:latin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4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charset="0"/>
                          <a:cs typeface="仿宋_GB2312" charset="0"/>
                        </a:rPr>
                        <a:t>语言优美、文笔流畅（20分）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仿宋_GB2312" charset="0"/>
                          <a:cs typeface="仿宋_GB2312" charset="0"/>
                        </a:rPr>
                        <a:t>根据文章实际情况酌情赋分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仿宋_GB2312" charset="0"/>
                          <a:cs typeface="仿宋_GB2312" charset="0"/>
                        </a:rPr>
                        <a:t>。</a:t>
                      </a:r>
                      <a:endParaRPr lang="en-US" altLang="en-US" sz="1800" b="1" dirty="0">
                        <a:solidFill>
                          <a:srgbClr val="000000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charset="0"/>
                          <a:cs typeface="仿宋_GB2312" charset="0"/>
                        </a:rPr>
                        <a:t>情感真实、表达细腻（20分）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仿宋_GB2312" charset="0"/>
                          <a:cs typeface="仿宋_GB2312" charset="0"/>
                        </a:rPr>
                        <a:t>根据文章实际情况酌情赋分</a:t>
                      </a:r>
                      <a:r>
                        <a:rPr lang="en-US" sz="1800" b="1" dirty="0" smtClean="0">
                          <a:solidFill>
                            <a:srgbClr val="000000"/>
                          </a:solidFill>
                          <a:latin typeface="仿宋_GB2312" charset="0"/>
                          <a:cs typeface="仿宋_GB2312" charset="0"/>
                        </a:rPr>
                        <a:t>。</a:t>
                      </a:r>
                      <a:r>
                        <a:rPr lang="en-US" sz="1800" b="1" u="sng" kern="1200" dirty="0" err="1" smtClean="0">
                          <a:solidFill>
                            <a:schemeClr val="tx1"/>
                          </a:solidFill>
                          <a:latin typeface="仿宋_GB2312" charset="0"/>
                          <a:cs typeface="仿宋_GB2312" charset="0"/>
                        </a:rPr>
                        <a:t>（记录的</a:t>
                      </a:r>
                      <a:r>
                        <a:rPr lang="en-US" sz="1800" b="1" u="sng" kern="1200" dirty="0" err="1" smtClean="0">
                          <a:solidFill>
                            <a:srgbClr val="C00000"/>
                          </a:solidFill>
                          <a:latin typeface="仿宋_GB2312" charset="0"/>
                          <a:cs typeface="仿宋_GB2312" charset="0"/>
                        </a:rPr>
                        <a:t>“五老”个人经历须真实可查、有相关资料证明。</a:t>
                      </a:r>
                      <a:r>
                        <a:rPr lang="en-US" sz="1800" b="1" u="sng" kern="1200" dirty="0" err="1" smtClean="0">
                          <a:solidFill>
                            <a:schemeClr val="tx1"/>
                          </a:solidFill>
                          <a:latin typeface="仿宋_GB2312" charset="0"/>
                          <a:cs typeface="仿宋_GB2312" charset="0"/>
                        </a:rPr>
                        <a:t>其中，</a:t>
                      </a:r>
                      <a:r>
                        <a:rPr lang="en-US" sz="1800" b="1" u="sng" kern="1200" dirty="0" err="1" smtClean="0">
                          <a:solidFill>
                            <a:srgbClr val="C00000"/>
                          </a:solidFill>
                          <a:latin typeface="仿宋_GB2312" charset="0"/>
                          <a:cs typeface="仿宋_GB2312" charset="0"/>
                        </a:rPr>
                        <a:t>征文、微视频被访谈人物在作品制作时仍健在</a:t>
                      </a:r>
                      <a:r>
                        <a:rPr lang="zh-CN" altLang="en-US" sz="1800" b="1" u="sng" kern="1200" dirty="0" err="1" smtClean="0">
                          <a:solidFill>
                            <a:srgbClr val="FF0000"/>
                          </a:solidFill>
                          <a:latin typeface="仿宋_GB2312" charset="0"/>
                          <a:cs typeface="仿宋_GB2312" charset="0"/>
                        </a:rPr>
                        <a:t>。</a:t>
                      </a:r>
                      <a:r>
                        <a:rPr lang="en-US" sz="1800" b="1" u="sng" kern="1200" dirty="0" err="1" smtClean="0">
                          <a:solidFill>
                            <a:schemeClr val="tx1"/>
                          </a:solidFill>
                          <a:latin typeface="仿宋_GB2312" charset="0"/>
                          <a:cs typeface="仿宋_GB2312" charset="0"/>
                        </a:rPr>
                        <a:t>他人转述也必须处理成直接对话，已获奖不建议再写）</a:t>
                      </a:r>
                      <a:endParaRPr lang="en-US" sz="1800" b="1" u="sng" kern="1200" dirty="0" err="1" smtClean="0">
                        <a:solidFill>
                          <a:schemeClr val="tx1"/>
                        </a:solidFill>
                        <a:latin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92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charset="0"/>
                          <a:cs typeface="仿宋_GB2312" charset="0"/>
                        </a:rPr>
                        <a:t>文体合规、用字规范（10分）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sz="1800" b="1" dirty="0">
                        <a:solidFill>
                          <a:srgbClr val="000000"/>
                        </a:solidFill>
                        <a:latin typeface="仿宋_GB2312" charset="0"/>
                        <a:cs typeface="仿宋_GB2312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仿宋_GB2312" charset="0"/>
                          <a:cs typeface="仿宋_GB2312" charset="0"/>
                        </a:rPr>
                        <a:t>文体为记叙文，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仿宋_GB2312" charset="0"/>
                          <a:cs typeface="仿宋_GB2312" charset="0"/>
                        </a:rPr>
                        <a:t>字数不超过</a:t>
                      </a:r>
                      <a:r>
                        <a:rPr lang="en-US" sz="1800" b="1" u="sng" dirty="0">
                          <a:solidFill>
                            <a:srgbClr val="C00000"/>
                          </a:solidFill>
                          <a:latin typeface="仿宋_GB2312" charset="0"/>
                          <a:cs typeface="仿宋_GB2312" charset="0"/>
                        </a:rPr>
                        <a:t>2000字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仿宋_GB2312" charset="0"/>
                          <a:cs typeface="仿宋_GB2312" charset="0"/>
                        </a:rPr>
                        <a:t>。</a:t>
                      </a:r>
                      <a:r>
                        <a:rPr lang="en-US" sz="1800" b="1" u="sng" dirty="0">
                          <a:solidFill>
                            <a:srgbClr val="C00000"/>
                          </a:solidFill>
                          <a:latin typeface="仿宋_GB2312" charset="0"/>
                          <a:cs typeface="仿宋_GB2312" charset="0"/>
                        </a:rPr>
                        <a:t>文体有误或字数超过2400字即此项为0分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仿宋_GB2312" charset="0"/>
                          <a:cs typeface="仿宋_GB2312" charset="0"/>
                        </a:rPr>
                        <a:t>，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仿宋_GB2312" charset="0"/>
                          <a:cs typeface="仿宋_GB2312" charset="0"/>
                        </a:rPr>
                        <a:t>字数在2001-2400字之间或出现不规范用字的酌情扣分。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391588" y="-37"/>
            <a:ext cx="3497141" cy="179185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663190" y="1217930"/>
            <a:ext cx="755332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buClrTx/>
              <a:buSzTx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讲好故事，凸显人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物，表达情感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algn="l">
              <a:buClrTx/>
              <a:buSzTx/>
              <a:buNone/>
            </a:pP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1.对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标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主题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，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选择人物，确定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主题，访谈采写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2.构建情节，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梳理事件、人物、主次关系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3.设计冲突，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特定时刻的环境、时局、条件、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                    困难，形成矛盾对比烘托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4.升华结局，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书写成就，代入情感，回应主旨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98110"/>
            <a:ext cx="4258310" cy="1659890"/>
          </a:xfrm>
          <a:prstGeom prst="rect">
            <a:avLst/>
          </a:prstGeom>
        </p:spPr>
      </p:pic>
      <p:sp>
        <p:nvSpPr>
          <p:cNvPr id="3" name="淘宝网Chenying0907出品 12"/>
          <p:cNvSpPr txBox="1"/>
          <p:nvPr/>
        </p:nvSpPr>
        <p:spPr>
          <a:xfrm>
            <a:off x="657816" y="665138"/>
            <a:ext cx="25806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思路要点</a:t>
            </a:r>
            <a:endParaRPr lang="zh-CN" altLang="en-US" sz="44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391588" y="-37"/>
            <a:ext cx="3497141" cy="179185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984500" y="721360"/>
            <a:ext cx="8481060" cy="60617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algn="l">
              <a:buClrTx/>
              <a:buSzTx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1.对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标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主题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，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选择人物，确定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主题，访谈采写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主题：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从长征精神中读懂中国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人物：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明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——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本地、本校五老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 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        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暗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——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结对访谈学生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要求：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挖掘、整理并展现其在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新中国成立初期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百废待兴时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扎根岗位、攻坚克难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，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改革开放浪潮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中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勇立潮头、奋勇争先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，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强国建设进程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中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实干笃行、薪火相传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的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感人事迹和人生体验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，以及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对伟大长征精神的深刻感悟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，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对青年学生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勇担时代使命、投身强国建设的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殷切嘱托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仿宋_GB2312" charset="0"/>
            </a:endParaRPr>
          </a:p>
          <a:p>
            <a:pPr indent="0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扣题：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_GB2312" charset="0"/>
              </a:rPr>
              <a:t>五老身份，事迹成就，长征感悟，殷切嘱托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仿宋_GB2312" charset="0"/>
            </a:endParaRPr>
          </a:p>
          <a:p>
            <a:pPr indent="0"/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仿宋_GB2312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126" y="5307527"/>
            <a:ext cx="4258310" cy="1659890"/>
          </a:xfrm>
          <a:prstGeom prst="rect">
            <a:avLst/>
          </a:prstGeom>
        </p:spPr>
      </p:pic>
      <p:sp>
        <p:nvSpPr>
          <p:cNvPr id="3" name="淘宝网Chenying0907出品 12"/>
          <p:cNvSpPr txBox="1"/>
          <p:nvPr/>
        </p:nvSpPr>
        <p:spPr>
          <a:xfrm>
            <a:off x="82550" y="224772"/>
            <a:ext cx="26019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300" dirty="0" smtClean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扣题</a:t>
            </a:r>
            <a:r>
              <a:rPr lang="zh-CN" altLang="en-US" sz="44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要点</a:t>
            </a:r>
            <a:endParaRPr lang="zh-CN" altLang="en-US" sz="44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淘宝网Chenying0907出品 12"/>
          <p:cNvSpPr txBox="1"/>
          <p:nvPr/>
        </p:nvSpPr>
        <p:spPr>
          <a:xfrm>
            <a:off x="932136" y="654978"/>
            <a:ext cx="25806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评审视角</a:t>
            </a:r>
            <a:endParaRPr lang="zh-CN" altLang="en-US" sz="44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232203" y="-37"/>
            <a:ext cx="3497141" cy="179185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54075" y="1599565"/>
            <a:ext cx="1102614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3200" b="1" spc="3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人：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身份符合、形象鲜活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——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人物形象立得起来，如在眼前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 spc="3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事：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主题对应、具体典型、新意独特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——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事迹留得下来，印象深刻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 spc="3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情：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情感真挚、价值高远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——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情感打得动人，眼眶微润，感叹感慨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 spc="3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理：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逻辑严密、合情合理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——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叙述说得服人，清晰明了，没有质疑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 spc="3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文：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文采文笔、流畅生动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——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笔力深厚，语言一气呵成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391588" y="-37"/>
            <a:ext cx="3497141" cy="179185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745615" y="634365"/>
            <a:ext cx="9371965" cy="5805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/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根据主题设计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采写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提纲与问题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（供参考）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：</a:t>
            </a:r>
            <a:endParaRPr lang="en-US" altLang="zh-CN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1.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开场导入：简述成就，引出人物</a:t>
            </a:r>
            <a:endParaRPr lang="zh-CN" altLang="en-US" sz="20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您一生最自豪的成就是什么？是怎样的人生经历造就了今天的您？（或：有哪几个重要的人生阶段）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2.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重点挖掘：聚焦困难与克服过程（对应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不怕艰难险阻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）</a:t>
            </a:r>
            <a:endParaRPr lang="zh-CN" altLang="en-US" sz="20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在这些经历（或阶段）中，您遇到最大的挑战与困难是什么？是怎么克服和战胜的？其中有哪些最难忘的记忆瞬间？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endParaRPr lang="en-US" altLang="zh-CN" sz="20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3.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精神追问：探寻信念支撑（对应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坚定理想信念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）</a:t>
            </a:r>
            <a:endParaRPr lang="zh-CN" altLang="en-US" sz="20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支撑您这一路走来的人生信念和价值追求是什么？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4.时代呼应：关联国家发展（对应“独立自主”“顾全大局”）</a:t>
            </a:r>
            <a:endParaRPr lang="zh-CN" altLang="en-US" sz="20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在关键抉择时，您是如何权衡个人与国家的？有没有</a:t>
            </a:r>
            <a:r>
              <a:rPr lang="en-US" altLang="zh-CN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‘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走自己的路</a:t>
            </a:r>
            <a:r>
              <a:rPr lang="en-US" altLang="zh-CN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’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的具体事例？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5.寄语青年：传承长征精神（对应“依靠人民群众”）</a:t>
            </a:r>
            <a:endParaRPr lang="zh-CN" altLang="en-US" sz="20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结合您的人生经历，对我们今天的青年学生传承长征精神有什么期待与嘱托？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3" name="淘宝网Chenying0907出品 12"/>
          <p:cNvSpPr txBox="1"/>
          <p:nvPr/>
        </p:nvSpPr>
        <p:spPr>
          <a:xfrm>
            <a:off x="-19685" y="112377"/>
            <a:ext cx="17653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采写</a:t>
            </a:r>
            <a:r>
              <a:rPr lang="zh-CN" altLang="en-US" sz="2800" b="1" spc="300" dirty="0" smtClean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要点</a:t>
            </a:r>
            <a:endParaRPr lang="zh-CN" altLang="en-US" sz="2800" b="1" spc="300" dirty="0" smtClean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391588" y="-37"/>
            <a:ext cx="3497141" cy="179185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01395" y="1041400"/>
            <a:ext cx="1068387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环节设置：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描写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导入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-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引出人物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-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过程冲突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-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结局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-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寄语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-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感悟（六环节）</a:t>
            </a:r>
            <a:endParaRPr lang="zh-CN" altLang="en-US" sz="28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注意要点：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1.主题与主要事件确立（围绕主要成就）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algn="l" fontAlgn="auto">
              <a:lnSpc>
                <a:spcPct val="150000"/>
              </a:lnSpc>
              <a:buClrTx/>
              <a:buSzTx/>
              <a:buNone/>
            </a:pP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2.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叙述事件发展历程：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求学立志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-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兴业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报国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-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治学为师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-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侧面衬托（家庭）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algn="l" fontAlgn="auto">
              <a:lnSpc>
                <a:spcPct val="150000"/>
              </a:lnSpc>
              <a:buClrTx/>
              <a:buSzTx/>
              <a:buNone/>
            </a:pP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3.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导入白描（外貌、语言、动作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），引用寄语、结尾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抒情（代入感受、激励）</a:t>
            </a:r>
            <a:endParaRPr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algn="l" fontAlgn="auto">
              <a:lnSpc>
                <a:spcPct val="150000"/>
              </a:lnSpc>
              <a:buClrTx/>
              <a:buSzTx/>
              <a:buNone/>
            </a:pP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4.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小标题结构区分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5" y="5198110"/>
            <a:ext cx="4258310" cy="1659890"/>
          </a:xfrm>
          <a:prstGeom prst="rect">
            <a:avLst/>
          </a:prstGeom>
        </p:spPr>
      </p:pic>
      <p:sp>
        <p:nvSpPr>
          <p:cNvPr id="3" name="淘宝网Chenying0907出品 12"/>
          <p:cNvSpPr txBox="1"/>
          <p:nvPr/>
        </p:nvSpPr>
        <p:spPr>
          <a:xfrm>
            <a:off x="69171" y="396533"/>
            <a:ext cx="21717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行文结构</a:t>
            </a:r>
            <a:endParaRPr lang="zh-CN" altLang="en-US" sz="36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391588" y="-37"/>
            <a:ext cx="3497141" cy="179185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438884" y="1139406"/>
            <a:ext cx="87522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r>
              <a:rPr lang="en-US" altLang="zh-CN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.升华结局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，书写成就，代入情感，回应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主旨</a:t>
            </a:r>
            <a:endParaRPr lang="en-US" altLang="zh-CN" sz="28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语言贯穿：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_GB2312" charset="0"/>
              </a:rPr>
              <a:t>体现长征精神的感悟和</a:t>
            </a:r>
            <a:r>
              <a:rPr lang="zh-CN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对青年学生的嘱托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_GB2312" charset="0"/>
              </a:rPr>
              <a:t>                       </a:t>
            </a:r>
            <a:endParaRPr lang="en-US" altLang="zh-CN" sz="28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仿宋_GB2312" charset="0"/>
            </a:endParaRPr>
          </a:p>
          <a:p>
            <a:pPr indent="0"/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_GB2312" charset="0"/>
              </a:rPr>
              <a:t>               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（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精炼忌繁复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，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两三句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即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可）</a:t>
            </a:r>
            <a:endParaRPr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情感表达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：</a:t>
            </a:r>
            <a:r>
              <a:rPr lang="zh-CN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_GB2312" charset="0"/>
              </a:rPr>
              <a:t>参与学生的感想和</a:t>
            </a:r>
            <a:r>
              <a:rPr lang="zh-CN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_GB2312" charset="0"/>
              </a:rPr>
              <a:t>体会</a:t>
            </a:r>
            <a:endParaRPr lang="en-US" altLang="zh-CN" sz="28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仿宋_GB2312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_GB2312" charset="0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_GB2312" charset="0"/>
              </a:rPr>
              <a:t>              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（简短有力量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，一小段足够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）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126" y="5307527"/>
            <a:ext cx="4258310" cy="1659890"/>
          </a:xfrm>
          <a:prstGeom prst="rect">
            <a:avLst/>
          </a:prstGeom>
        </p:spPr>
      </p:pic>
      <p:sp>
        <p:nvSpPr>
          <p:cNvPr id="3" name="淘宝网Chenying0907出品 12"/>
          <p:cNvSpPr txBox="1"/>
          <p:nvPr/>
        </p:nvSpPr>
        <p:spPr>
          <a:xfrm>
            <a:off x="82550" y="224772"/>
            <a:ext cx="25806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300" dirty="0" smtClean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行文结构</a:t>
            </a:r>
            <a:endParaRPr lang="zh-CN" altLang="en-US" sz="4400" b="1" spc="300" dirty="0" smtClean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391588" y="-37"/>
            <a:ext cx="3497141" cy="179185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310765" y="713105"/>
            <a:ext cx="9077325" cy="4780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传承红色基因、弘扬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长征精神的重要历史节点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               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长征精神的时代价值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3" name="淘宝网Chenying0907出品 12"/>
          <p:cNvSpPr txBox="1"/>
          <p:nvPr/>
        </p:nvSpPr>
        <p:spPr>
          <a:xfrm>
            <a:off x="82550" y="224772"/>
            <a:ext cx="315595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pc="300" dirty="0" smtClean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26</a:t>
            </a:r>
            <a:r>
              <a:rPr lang="zh-CN" altLang="en-US" sz="3600" b="1" spc="300" dirty="0" smtClean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年扣题</a:t>
            </a:r>
            <a:r>
              <a:rPr lang="zh-CN" altLang="en-US" sz="36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要点</a:t>
            </a:r>
            <a:endParaRPr lang="zh-CN" altLang="en-US" sz="36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10305" y="2273300"/>
            <a:ext cx="6957060" cy="26054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习近平总书记强调：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每一代人有每一代人的长征路，每一代人要走好每一代人的长征路。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新时代的长征路：全面建成社会主义现代化强国、实现中华民族伟大复兴的中国梦。我们还有许多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雪山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草地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需要跨越，还有许多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娄山关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腊子口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需要征服，还有许多湘江战役需要战胜。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0" y="1791970"/>
            <a:ext cx="2891790" cy="3376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391588" y="-37"/>
            <a:ext cx="3497141" cy="179185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767840" y="694055"/>
            <a:ext cx="9077325" cy="4780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传承红色基因、弘扬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长征精神的重要历史节点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长征精神的五个基本内涵及核心要义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24355" y="2198370"/>
            <a:ext cx="9077325" cy="4052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坚定革命理想信念：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把人民和中华民族的根本利益看得高于一切，坚定革命的理想和信念，坚信正义事业必然胜利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不怕任何艰难险阻：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不怕任何艰难险阻，不惜付出一切牺牲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坚持独立自主、实事求是：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一切从实际出发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顾全大局、严守纪律、紧密团结：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顾大局、守纪律、讲团结的精神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紧紧依靠人民群众：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同人民群众生死相依、患难与共、艰苦奋斗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2" name="淘宝网Chenying0907出品 12"/>
          <p:cNvSpPr txBox="1"/>
          <p:nvPr/>
        </p:nvSpPr>
        <p:spPr>
          <a:xfrm>
            <a:off x="82550" y="140952"/>
            <a:ext cx="315595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pc="300" dirty="0" smtClean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26</a:t>
            </a:r>
            <a:r>
              <a:rPr lang="zh-CN" altLang="en-US" sz="3600" b="1" spc="300" dirty="0" smtClean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年扣题</a:t>
            </a:r>
            <a:r>
              <a:rPr lang="zh-CN" altLang="en-US" sz="36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要点</a:t>
            </a:r>
            <a:endParaRPr lang="zh-CN" altLang="en-US" sz="36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459230" y="1235075"/>
            <a:ext cx="9077325" cy="55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长征精神与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读懂中国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扣题思路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116965" y="2059940"/>
          <a:ext cx="10342245" cy="337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4525"/>
                <a:gridCol w="3540760"/>
                <a:gridCol w="3616960"/>
              </a:tblGrid>
              <a:tr h="84328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五老</a:t>
                      </a:r>
                      <a:r>
                        <a:rPr lang="en-US" altLang="zh-CN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奋斗阶段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 anchor="t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长征精神对应点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访谈切入角度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4328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新中国成立初期（百废待兴）</a:t>
                      </a:r>
                      <a:endParaRPr lang="en-US" altLang="zh-CN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不怕任何艰难险阻、艰苦奋斗</a:t>
                      </a:r>
                      <a:endParaRPr lang="en-US" altLang="zh-CN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当时面临什么困难？如何克服？</a:t>
                      </a:r>
                      <a:endParaRPr lang="en-US" altLang="zh-CN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0" marT="95567" marB="95567" anchor="ctr" anchorCtr="0"/>
                </a:tc>
              </a:tr>
              <a:tr h="84328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改革开放时期（勇立潮头）</a:t>
                      </a:r>
                      <a:endParaRPr lang="en-US" altLang="zh-CN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独立自主、实事求是、敢闯新路</a:t>
                      </a:r>
                      <a:endParaRPr lang="en-US" altLang="zh-CN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如何突破旧体制、开创新局面？</a:t>
                      </a:r>
                      <a:endParaRPr lang="en-US" altLang="zh-CN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0" marT="95567" marB="95567" anchor="ctr" anchorCtr="0"/>
                </a:tc>
              </a:tr>
              <a:tr h="84328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强国建设进程（实干笃行）</a:t>
                      </a:r>
                      <a:endParaRPr lang="en-US" altLang="zh-CN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坚定理想信念、顾全大局</a:t>
                      </a:r>
                      <a:endParaRPr lang="en-US" altLang="zh-CN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支撑您一路走来的信念是什么？</a:t>
                      </a:r>
                      <a:endParaRPr lang="en-US" altLang="zh-CN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0" marT="95567" marB="95567" anchor="ctr" anchorCtr="0"/>
                </a:tc>
              </a:tr>
            </a:tbl>
          </a:graphicData>
        </a:graphic>
      </p:graphicFrame>
      <p:sp>
        <p:nvSpPr>
          <p:cNvPr id="2" name="淘宝网Chenying0907出品 12"/>
          <p:cNvSpPr txBox="1"/>
          <p:nvPr/>
        </p:nvSpPr>
        <p:spPr>
          <a:xfrm>
            <a:off x="82550" y="224772"/>
            <a:ext cx="315595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pc="300" dirty="0" smtClean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26</a:t>
            </a:r>
            <a:r>
              <a:rPr lang="zh-CN" altLang="en-US" sz="3600" b="1" spc="300" dirty="0" smtClean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年扣题</a:t>
            </a:r>
            <a:r>
              <a:rPr lang="zh-CN" altLang="en-US" sz="36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要点</a:t>
            </a:r>
            <a:endParaRPr lang="zh-CN" altLang="en-US" sz="36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391588" y="-37"/>
            <a:ext cx="3497141" cy="179185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767840" y="572770"/>
            <a:ext cx="9077325" cy="4780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从长征精神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五个内涵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挖掘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五老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故事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 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06855" y="1544955"/>
            <a:ext cx="9805670" cy="4052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1. 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坚定革命理想信念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采访问题：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您当年选择投身这项事业时，最坚定的信念是什么？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在遇到最大困难时，是什么支撑您坚持下来？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写作呈现：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突出人物的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初心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与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坚守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，表现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革命理想高于天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的精神境界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325" y="92710"/>
            <a:ext cx="33413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26</a:t>
            </a:r>
            <a:r>
              <a:rPr lang="zh-CN" altLang="en-US" sz="32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年采写关键</a:t>
            </a:r>
            <a:endParaRPr lang="zh-CN" altLang="en-US" sz="32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391588" y="-37"/>
            <a:ext cx="3497141" cy="179185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767840" y="572770"/>
            <a:ext cx="9077325" cy="4780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从长征精神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五个内涵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挖掘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五老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故事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 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06855" y="1544955"/>
            <a:ext cx="9805670" cy="4052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2. 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不怕任何艰难险阻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采访问题：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您在奋斗过程中遇到过哪些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雪山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草地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？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最危险、最艰难的时刻是怎样的？您是如何挺过来的？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写作呈现：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聚焦具体困难场景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运用细节描摹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攻坚克难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的过程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25" y="92710"/>
            <a:ext cx="33413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26</a:t>
            </a:r>
            <a:r>
              <a:rPr lang="zh-CN" altLang="en-US" sz="32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年采写关键</a:t>
            </a:r>
            <a:endParaRPr lang="zh-CN" altLang="en-US" sz="32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391588" y="-37"/>
            <a:ext cx="3497141" cy="179185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767840" y="572770"/>
            <a:ext cx="9077325" cy="4780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从长征精神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五个内涵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挖掘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五老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故事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 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06855" y="1402715"/>
            <a:ext cx="9805670" cy="4052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3. 坚持独立自主、实事求是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采访问题：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在技术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/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理论被封锁的情况下，您是如何自主创新的？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您是如何从实际出发，找到解决问题的方法的？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写作呈现：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展现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实事求是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的科学态度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刻画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独立自主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的探索精神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25" y="92710"/>
            <a:ext cx="33413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26</a:t>
            </a:r>
            <a:r>
              <a:rPr lang="zh-CN" altLang="en-US" sz="32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年采写关键</a:t>
            </a:r>
            <a:endParaRPr lang="zh-CN" altLang="en-US" sz="32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391588" y="-37"/>
            <a:ext cx="3497141" cy="179185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767840" y="572770"/>
            <a:ext cx="9077325" cy="4780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从长征精神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五个内涵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挖掘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五老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故事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 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06855" y="1402715"/>
            <a:ext cx="9805670" cy="4052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4. 顾全大局、严守纪律、紧密团结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ctr"/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采访问题：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在集体利益与个人利益冲突时，您是如何抉择的？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团队协作中，您最难忘的团结互助故事是什么？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写作呈现：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以小见大展现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大局意识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，通过细节体现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团结协作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325" y="92710"/>
            <a:ext cx="33413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26</a:t>
            </a:r>
            <a:r>
              <a:rPr lang="zh-CN" altLang="en-US" sz="32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年采写关键</a:t>
            </a:r>
            <a:endParaRPr lang="zh-CN" altLang="en-US" sz="32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4069" y="3597569"/>
            <a:ext cx="13548319" cy="602223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16555" y="595758"/>
            <a:ext cx="474739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  <a:endParaRPr lang="zh-CN" altLang="en-US" sz="5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8" name="椭圆 17"/>
          <p:cNvSpPr/>
          <p:nvPr>
            <p:custDataLst>
              <p:tags r:id="rId2"/>
            </p:custDataLst>
          </p:nvPr>
        </p:nvSpPr>
        <p:spPr>
          <a:xfrm>
            <a:off x="10527632" y="2332310"/>
            <a:ext cx="788987" cy="786295"/>
          </a:xfrm>
          <a:prstGeom prst="ellipse">
            <a:avLst/>
          </a:prstGeom>
          <a:noFill/>
          <a:ln>
            <a:solidFill>
              <a:srgbClr val="3C41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buSzTx/>
              <a:buFontTx/>
              <a:defRPr/>
            </a:pPr>
            <a:r>
              <a:rPr lang="zh-CN" altLang="en-US" sz="4000" dirty="0">
                <a:solidFill>
                  <a:srgbClr val="3C413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  <a:endParaRPr lang="zh-CN" altLang="en-US" sz="4000" dirty="0">
              <a:solidFill>
                <a:srgbClr val="3C413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9" name="椭圆 18"/>
          <p:cNvSpPr/>
          <p:nvPr>
            <p:custDataLst>
              <p:tags r:id="rId3"/>
            </p:custDataLst>
          </p:nvPr>
        </p:nvSpPr>
        <p:spPr>
          <a:xfrm>
            <a:off x="8661356" y="2322869"/>
            <a:ext cx="788987" cy="786295"/>
          </a:xfrm>
          <a:prstGeom prst="ellipse">
            <a:avLst/>
          </a:prstGeom>
          <a:noFill/>
          <a:ln>
            <a:solidFill>
              <a:srgbClr val="3C41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rgbClr val="3C413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  <a:endParaRPr lang="zh-CN" altLang="en-US" sz="4000" dirty="0">
              <a:solidFill>
                <a:srgbClr val="3C413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0" name="椭圆 19"/>
          <p:cNvSpPr/>
          <p:nvPr>
            <p:custDataLst>
              <p:tags r:id="rId4"/>
            </p:custDataLst>
          </p:nvPr>
        </p:nvSpPr>
        <p:spPr>
          <a:xfrm>
            <a:off x="6803528" y="2322869"/>
            <a:ext cx="788987" cy="786295"/>
          </a:xfrm>
          <a:prstGeom prst="ellipse">
            <a:avLst/>
          </a:prstGeom>
          <a:noFill/>
          <a:ln>
            <a:solidFill>
              <a:srgbClr val="3C41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rgbClr val="3C413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  <a:endParaRPr lang="zh-CN" altLang="en-US" sz="4000" dirty="0">
              <a:solidFill>
                <a:srgbClr val="3C413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2" name="Text Box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546448" y="3377485"/>
            <a:ext cx="675005" cy="2296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3C413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文体概述</a:t>
            </a:r>
            <a:endParaRPr lang="zh-CN" altLang="en-US" sz="3200" b="1" dirty="0">
              <a:solidFill>
                <a:srgbClr val="3C413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3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688620" y="3377485"/>
            <a:ext cx="675005" cy="2296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3C413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写作概要</a:t>
            </a:r>
            <a:endParaRPr lang="zh-CN" altLang="en-US" sz="3200" b="1" dirty="0">
              <a:solidFill>
                <a:srgbClr val="3C413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4" name="Text Box 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805392" y="3377485"/>
            <a:ext cx="675005" cy="2296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3C413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扣题要点</a:t>
            </a:r>
            <a:endParaRPr lang="zh-CN" altLang="en-US" sz="3200" b="1" dirty="0">
              <a:solidFill>
                <a:srgbClr val="3C413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5" name="Text Box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962804" y="3377485"/>
            <a:ext cx="675005" cy="2296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3C413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范文分析</a:t>
            </a:r>
            <a:endParaRPr lang="zh-CN" altLang="en-US" sz="3200" b="1" dirty="0">
              <a:solidFill>
                <a:srgbClr val="3C413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4" name="椭圆 3"/>
          <p:cNvSpPr/>
          <p:nvPr>
            <p:custDataLst>
              <p:tags r:id="rId9"/>
            </p:custDataLst>
          </p:nvPr>
        </p:nvSpPr>
        <p:spPr>
          <a:xfrm>
            <a:off x="8661356" y="2322869"/>
            <a:ext cx="788987" cy="786295"/>
          </a:xfrm>
          <a:prstGeom prst="ellipse">
            <a:avLst/>
          </a:prstGeom>
          <a:noFill/>
          <a:ln>
            <a:solidFill>
              <a:srgbClr val="3C41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4000" b="1" dirty="0">
              <a:solidFill>
                <a:srgbClr val="3C413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椭圆 4"/>
          <p:cNvSpPr/>
          <p:nvPr>
            <p:custDataLst>
              <p:tags r:id="rId10"/>
            </p:custDataLst>
          </p:nvPr>
        </p:nvSpPr>
        <p:spPr>
          <a:xfrm>
            <a:off x="6803528" y="2322869"/>
            <a:ext cx="788987" cy="786295"/>
          </a:xfrm>
          <a:prstGeom prst="ellipse">
            <a:avLst/>
          </a:prstGeom>
          <a:noFill/>
          <a:ln>
            <a:solidFill>
              <a:srgbClr val="3C41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4000" b="1" dirty="0">
              <a:solidFill>
                <a:srgbClr val="3C413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1" name="椭圆 30"/>
          <p:cNvSpPr/>
          <p:nvPr>
            <p:custDataLst>
              <p:tags r:id="rId11"/>
            </p:custDataLst>
          </p:nvPr>
        </p:nvSpPr>
        <p:spPr>
          <a:xfrm>
            <a:off x="4962663" y="2323504"/>
            <a:ext cx="788987" cy="786295"/>
          </a:xfrm>
          <a:prstGeom prst="ellipse">
            <a:avLst/>
          </a:prstGeom>
          <a:noFill/>
          <a:ln>
            <a:solidFill>
              <a:srgbClr val="3C41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rgbClr val="3C413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肆</a:t>
            </a:r>
            <a:endParaRPr lang="zh-CN" altLang="en-US" sz="4000" dirty="0">
              <a:solidFill>
                <a:srgbClr val="3C413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" name="图片 2" descr="logo带文字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7325" y="128270"/>
            <a:ext cx="461010" cy="467360"/>
          </a:xfrm>
          <a:prstGeom prst="rect">
            <a:avLst/>
          </a:prstGeom>
        </p:spPr>
      </p:pic>
      <p:sp>
        <p:nvSpPr>
          <p:cNvPr id="2" name="Text Box 9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324504" y="3377485"/>
            <a:ext cx="675005" cy="2296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3C413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开展建议</a:t>
            </a:r>
            <a:endParaRPr lang="zh-CN" altLang="en-US" sz="3200" b="1" dirty="0">
              <a:solidFill>
                <a:srgbClr val="3C413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6" name="椭圆 5"/>
          <p:cNvSpPr/>
          <p:nvPr>
            <p:custDataLst>
              <p:tags r:id="rId14"/>
            </p:custDataLst>
          </p:nvPr>
        </p:nvSpPr>
        <p:spPr>
          <a:xfrm>
            <a:off x="3324363" y="2323504"/>
            <a:ext cx="788987" cy="786295"/>
          </a:xfrm>
          <a:prstGeom prst="ellipse">
            <a:avLst/>
          </a:prstGeom>
          <a:noFill/>
          <a:ln>
            <a:solidFill>
              <a:srgbClr val="3C41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rgbClr val="3C413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伍</a:t>
            </a:r>
            <a:endParaRPr lang="zh-CN" altLang="en-US" sz="4000" dirty="0">
              <a:solidFill>
                <a:srgbClr val="3C413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391588" y="-37"/>
            <a:ext cx="3497141" cy="179185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767840" y="572770"/>
            <a:ext cx="9077325" cy="4780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从长征精神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五个内涵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挖掘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五老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故事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 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06855" y="1402715"/>
            <a:ext cx="9805670" cy="4052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5. 紧紧依靠人民群众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采访问题：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您的工作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/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研究是如何服务于人民群众的？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有没有让您感动的群众支持故事？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写作呈现：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展现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为人民服务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的宗旨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体现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同甘共苦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的鱼水深情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25" y="92710"/>
            <a:ext cx="33413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26</a:t>
            </a:r>
            <a:r>
              <a:rPr lang="zh-CN" altLang="en-US" sz="32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年采写关键</a:t>
            </a:r>
            <a:endParaRPr lang="zh-CN" altLang="en-US" sz="32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391588" y="-37"/>
            <a:ext cx="3497141" cy="179185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767840" y="572770"/>
            <a:ext cx="9077325" cy="4780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从长征精神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“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五个内涵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”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挖掘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“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五老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”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故事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 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06855" y="1402715"/>
            <a:ext cx="9805670" cy="4052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5. 紧紧依靠人民群众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采访问题：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您的工作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/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研究是如何服务于人民群众的？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有没有让您感动的群众支持故事？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写作呈现：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展现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为人民服务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的宗旨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体现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同甘共苦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的鱼水深情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25" y="92710"/>
            <a:ext cx="3033395" cy="3689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2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26</a:t>
            </a:r>
            <a:r>
              <a:rPr lang="zh-CN" altLang="en-US" sz="32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年采写关键</a:t>
            </a:r>
            <a:endParaRPr lang="zh-CN" altLang="en-US" sz="32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391588" y="-37"/>
            <a:ext cx="3497141" cy="179185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767840" y="572770"/>
            <a:ext cx="9077325" cy="4780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从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五老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长征精神故事升华青年情感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 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06855" y="1402715"/>
            <a:ext cx="9805670" cy="4052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活动要求：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引导青年学生传承弘扬伟大长征精神，在推进强国建设、实现民族复兴的新长征路上坚定理想信念，自觉做有理想、敢担当、能吃苦、肯奋斗的新时代好青年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写作要点：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不仅讲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五老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奋斗故事，更要讲他们如何用长征精神激励自己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不仅记录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五老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人生体验，更要传递他们对长征精神的深刻感悟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不仅展现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五老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成就，更要表达他们对青年传承长征精神的殷切嘱托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淘宝网Chenying0907出品 12"/>
          <p:cNvSpPr txBox="1"/>
          <p:nvPr/>
        </p:nvSpPr>
        <p:spPr>
          <a:xfrm>
            <a:off x="5542871" y="2270418"/>
            <a:ext cx="25806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3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范文分析</a:t>
            </a:r>
            <a:endParaRPr lang="zh-CN" altLang="en-US" sz="4400" b="1" spc="3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232203" y="-37"/>
            <a:ext cx="3497141" cy="1791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805"/>
            <a:ext cx="5092700" cy="2263775"/>
          </a:xfrm>
          <a:prstGeom prst="rect">
            <a:avLst/>
          </a:prstGeom>
        </p:spPr>
      </p:pic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2594698" y="1622912"/>
            <a:ext cx="1472249" cy="221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000"/>
              </a:spcBef>
            </a:pPr>
            <a:r>
              <a:rPr lang="zh-CN" altLang="en-US" sz="13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pitchFamily="34" charset="-122"/>
              </a:rPr>
              <a:t>肆</a:t>
            </a:r>
            <a:endParaRPr lang="zh-CN" altLang="en-US" sz="13800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391588" y="-37"/>
            <a:ext cx="3497141" cy="179185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91565" y="435610"/>
            <a:ext cx="1039050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    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           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总体要求：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语言简练，文采优美，主旨突出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提炼形式：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1.成就叙述式：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《新中国英语教学拓荒者》《冰川之子》《“南海考古第一人”王恒杰先生》《睹微机之诞生，与祖国共成长》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《戴俊生：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征战世界屋脊的老黄牛》《中国“芯”，她心亦我心》《天桥辟路，心梦成途》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《有限元专家的无限人生》《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厚积成器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焊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动九霄》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2.强调抒情式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《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上下求索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  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朝夕不倦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》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《赤子之心：从高原到大海》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《耄耋驻春，未来有“我”！》《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让黑夜拥有寻找光明的眼睛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》《永葆那一抹鲜艳的红》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3.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激趣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共鸣式：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《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四十三载寻党路，耄耋亦可踏红船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》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《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李松仁教授的战士情怀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》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《药箱里的初心》《了不起的</a:t>
            </a:r>
            <a:r>
              <a:rPr lang="en-US" altLang="zh-CN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“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少年</a:t>
            </a:r>
            <a:r>
              <a:rPr lang="en-US" altLang="zh-CN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”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》《</a:t>
            </a:r>
            <a:r>
              <a:rPr lang="en-US" altLang="zh-CN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XX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大学“最土教授”》《老数学家的不等式人生》《跨“界”院士》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《猪倌院士印遇龙》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《轮椅上的心灵天使》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5" y="5198110"/>
            <a:ext cx="4258310" cy="1659890"/>
          </a:xfrm>
          <a:prstGeom prst="rect">
            <a:avLst/>
          </a:prstGeom>
        </p:spPr>
      </p:pic>
      <p:sp>
        <p:nvSpPr>
          <p:cNvPr id="3" name="淘宝网Chenying0907出品 12"/>
          <p:cNvSpPr txBox="1"/>
          <p:nvPr/>
        </p:nvSpPr>
        <p:spPr>
          <a:xfrm>
            <a:off x="-44" y="293"/>
            <a:ext cx="21717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标题提炼</a:t>
            </a:r>
            <a:endParaRPr lang="zh-CN" altLang="en-US" sz="36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12"/>
          <p:cNvSpPr txBox="1"/>
          <p:nvPr/>
        </p:nvSpPr>
        <p:spPr>
          <a:xfrm>
            <a:off x="-44" y="293"/>
            <a:ext cx="28613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标题设计技巧</a:t>
            </a:r>
            <a:endParaRPr lang="zh-CN" altLang="en-US" sz="32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904875" y="953770"/>
          <a:ext cx="10224770" cy="4759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7495"/>
                <a:gridCol w="6099810"/>
                <a:gridCol w="2577465"/>
              </a:tblGrid>
              <a:tr h="832485"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i="0">
                          <a:solidFill>
                            <a:schemeClr val="tx1"/>
                          </a:solidFill>
                        </a:rPr>
                        <a:t>类型</a:t>
                      </a:r>
                      <a:endParaRPr lang="zh-CN" altLang="en-US" sz="1800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i="0">
                          <a:solidFill>
                            <a:schemeClr val="tx1"/>
                          </a:solidFill>
                        </a:rPr>
                        <a:t>示例</a:t>
                      </a:r>
                      <a:endParaRPr lang="zh-CN" altLang="en-US" sz="1800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i="0">
                          <a:solidFill>
                            <a:schemeClr val="tx1"/>
                          </a:solidFill>
                        </a:rPr>
                        <a:t>特点</a:t>
                      </a:r>
                      <a:endParaRPr lang="zh-CN" altLang="en-US" sz="1800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</a:tr>
              <a:tr h="981710"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长征意象型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《跨越我的“雪山草地”》《他的“娄山关”与“腊子口”》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借用长征地理符号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0" marT="95567" marB="95567" anchor="ctr" anchorCtr="0"/>
                </a:tc>
              </a:tr>
              <a:tr h="981710"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精神对接型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《把长征精神刻进合金的人》《半条被子精神的当代传人》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对接长征精神内涵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0" marT="95567" marB="95567" anchor="ctr" anchorCtr="0"/>
                </a:tc>
              </a:tr>
              <a:tr h="981710"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奋斗叙事型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《四十年，他走出一条“新长征路”》《从于都河到湘江岸》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融入长征历史记忆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0" marT="95567" marB="95567" anchor="ctr" anchorCtr="0"/>
                </a:tc>
              </a:tr>
              <a:tr h="981710"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情感抒发型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sym typeface="+mn-ea"/>
                        </a:rPr>
                        <a:t>《永葆那一抹鲜艳的红》</a:t>
                      </a: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《永不褪色的红色足迹》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抒发对长征精神的敬仰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0" marT="95567" marB="95567" anchor="ctr" anchorCtr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391588" y="-37"/>
            <a:ext cx="3497141" cy="1791854"/>
          </a:xfrm>
          <a:prstGeom prst="rect">
            <a:avLst/>
          </a:prstGeom>
        </p:spPr>
      </p:pic>
      <p:sp>
        <p:nvSpPr>
          <p:cNvPr id="3" name="淘宝网Chenying0907出品 12"/>
          <p:cNvSpPr txBox="1"/>
          <p:nvPr/>
        </p:nvSpPr>
        <p:spPr>
          <a:xfrm>
            <a:off x="-44" y="102528"/>
            <a:ext cx="17653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范文篇目</a:t>
            </a:r>
            <a:endParaRPr lang="zh-CN" altLang="en-US" sz="28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932815" y="744855"/>
          <a:ext cx="10753725" cy="5585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9865"/>
                <a:gridCol w="3552190"/>
                <a:gridCol w="2935605"/>
                <a:gridCol w="2806065"/>
              </a:tblGrid>
              <a:tr h="930910"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i="0">
                          <a:solidFill>
                            <a:schemeClr val="tx1"/>
                          </a:solidFill>
                        </a:rPr>
                        <a:t>题材类型</a:t>
                      </a:r>
                      <a:endParaRPr lang="zh-CN" altLang="en-US" sz="1800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i="0">
                          <a:solidFill>
                            <a:schemeClr val="tx1"/>
                          </a:solidFill>
                        </a:rPr>
                        <a:t>作品主题</a:t>
                      </a:r>
                      <a:endParaRPr lang="zh-CN" altLang="en-US" sz="1800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i="0">
                          <a:solidFill>
                            <a:schemeClr val="tx1"/>
                          </a:solidFill>
                        </a:rPr>
                        <a:t>“五老”身份</a:t>
                      </a:r>
                      <a:endParaRPr lang="zh-CN" altLang="en-US" sz="1800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i="0">
                          <a:solidFill>
                            <a:schemeClr val="tx1"/>
                          </a:solidFill>
                        </a:rPr>
                        <a:t>与长征精神关联点</a:t>
                      </a:r>
                      <a:endParaRPr lang="zh-CN" altLang="en-US" sz="1800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</a:tr>
              <a:tr h="930910"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科技报国型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《油菜院士官春云》《风起中南</a:t>
                      </a: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领跑世界》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院士、科研专家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面对技术封锁独立自主、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攻坚克难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0" marT="95567" marB="95567" anchor="ctr" anchorCtr="0"/>
                </a:tc>
              </a:tr>
              <a:tr h="930910"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教育奉献型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《心怀大爱</a:t>
                      </a: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托举希望》《大山深处的妈妈老师》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老教授、乡村教师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扎根岗位默默奉献、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甘为人梯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0" marT="95567" marB="95567" anchor="ctr" anchorCtr="0"/>
                </a:tc>
              </a:tr>
              <a:tr h="930910"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创新创业型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  <a:buClrTx/>
                        <a:buSzTx/>
                        <a:buFontTx/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《</a:t>
                      </a:r>
                      <a:r>
                        <a:rPr lang="zh-CN" altLang="en-US" sz="1800" b="1">
                          <a:solidFill>
                            <a:schemeClr val="tx1"/>
                          </a:solidFill>
                          <a:sym typeface="+mn-ea"/>
                        </a:rPr>
                        <a:t>有限元专家的无限人生</a:t>
                      </a: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》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ts val="1875"/>
                        </a:lnSpc>
                        <a:buClrTx/>
                        <a:buSzTx/>
                        <a:buFontTx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sym typeface="+mn-ea"/>
                        </a:rPr>
                        <a:t>《</a:t>
                      </a:r>
                      <a:r>
                        <a:rPr lang="zh-CN" altLang="en-US" sz="1800" b="1">
                          <a:solidFill>
                            <a:schemeClr val="tx1"/>
                          </a:solidFill>
                          <a:sym typeface="+mn-ea"/>
                        </a:rPr>
                        <a:t>厚积成器“焊”动九霄》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改革先锋、企业家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敢闯敢试、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独立自主开辟新路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0" marT="95567" marB="95567" anchor="ctr" anchorCtr="0"/>
                </a:tc>
              </a:tr>
              <a:tr h="930910"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志愿服务型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《闲不住的汪嗲》《一枚火种，万千星辰》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扶贫干部、志愿者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依靠群众、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与人民同甘共苦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0" marT="95567" marB="95567" anchor="ctr" anchorCtr="0"/>
                </a:tc>
              </a:tr>
              <a:tr h="930910"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文化传承型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sym typeface="+mn-ea"/>
                        </a:rPr>
                        <a:t>《彝岭诗魂》</a:t>
                      </a: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《三代追</a:t>
                      </a: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锋</a:t>
                      </a: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路</a:t>
                      </a: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》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文化工作者、老红军后代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坚定信念、传承红色基因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0" marT="95567" marB="95567" anchor="ctr" anchorCtr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淘宝网Chenying0907出品 12"/>
          <p:cNvSpPr txBox="1"/>
          <p:nvPr/>
        </p:nvSpPr>
        <p:spPr>
          <a:xfrm>
            <a:off x="5542871" y="2270418"/>
            <a:ext cx="25806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开展建议</a:t>
            </a:r>
            <a:endParaRPr lang="zh-CN" altLang="en-US" sz="44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232203" y="-37"/>
            <a:ext cx="3497141" cy="1791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805"/>
            <a:ext cx="5092700" cy="2263775"/>
          </a:xfrm>
          <a:prstGeom prst="rect">
            <a:avLst/>
          </a:prstGeom>
        </p:spPr>
      </p:pic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2594698" y="1622912"/>
            <a:ext cx="1472249" cy="221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000"/>
              </a:spcBef>
            </a:pPr>
            <a:r>
              <a:rPr lang="zh-CN" altLang="en-US" sz="13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pitchFamily="34" charset="-122"/>
              </a:rPr>
              <a:t>伍</a:t>
            </a:r>
            <a:endParaRPr lang="zh-CN" altLang="en-US" sz="13800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391588" y="-37"/>
            <a:ext cx="3497141" cy="179185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325" y="92710"/>
            <a:ext cx="38735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26</a:t>
            </a:r>
            <a:r>
              <a:rPr lang="zh-CN" altLang="en-US" sz="32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年活动开展建议</a:t>
            </a:r>
            <a:endParaRPr lang="zh-CN" altLang="en-US" sz="32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634365" y="1248410"/>
          <a:ext cx="10343515" cy="482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9215"/>
                <a:gridCol w="7734300"/>
              </a:tblGrid>
              <a:tr h="804545"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en-US" altLang="zh-CN" sz="1800" i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zh-CN" altLang="en-US" sz="1800" i="0">
                          <a:solidFill>
                            <a:schemeClr val="tx1"/>
                          </a:solidFill>
                        </a:rPr>
                        <a:t>建议方向</a:t>
                      </a:r>
                      <a:endParaRPr lang="zh-CN" altLang="en-US" sz="1800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zh-CN" altLang="en-US" sz="1800" i="0">
                          <a:solidFill>
                            <a:schemeClr val="tx1"/>
                          </a:solidFill>
                        </a:rPr>
                        <a:t>具体内容</a:t>
                      </a:r>
                      <a:endParaRPr lang="zh-CN" altLang="en-US" sz="1800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</a:tr>
              <a:tr h="804545"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利用湖南红色资源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结合湘江战役、通道转兵、汝城“半条被子”等本地长征历史，挖掘“五老”与这些历史记忆的关联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0" marT="95567" marB="95567" anchor="ctr" anchorCtr="0"/>
                </a:tc>
              </a:tr>
              <a:tr h="804545"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突出湖湘精神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将“吃得苦、霸得蛮、耐得烦”的湖湘精神与长征精神相融合，展现湖南“五老”的独特风貌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0" marT="95567" marB="95567" anchor="ctr" anchorCtr="0"/>
                </a:tc>
              </a:tr>
              <a:tr h="804545"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聚焦典型人物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优先选择人生经历与长征精神高度契合的“五老”，如老红军后代、参与“三线建设”的老专家等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0" marT="95567" marB="95567" anchor="ctr" anchorCtr="0"/>
                </a:tc>
              </a:tr>
              <a:tr h="804545"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强化细节描写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在访谈中深入挖掘“最伟大的小事、最平凡的奇迹”，用细节打动人心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0" marT="95567" marB="95567" anchor="ctr" anchorCtr="0"/>
                </a:tc>
              </a:tr>
              <a:tr h="804545"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做好寄语呈现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>
                        <a:lnSpc>
                          <a:spcPts val="1875"/>
                        </a:lnSpc>
                      </a:pPr>
                      <a:r>
                        <a:rPr lang="zh-CN" altLang="en-US" sz="1800" b="1" i="0">
                          <a:solidFill>
                            <a:schemeClr val="tx1"/>
                          </a:solidFill>
                        </a:rPr>
                        <a:t>确保“五老”对青年的嘱托具体、真诚、有力量，成为全文的点睛之笔</a:t>
                      </a:r>
                      <a:endParaRPr lang="zh-CN" altLang="en-US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0" marT="95567" marB="95567" anchor="ctr" anchorCtr="0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933825" y="676275"/>
            <a:ext cx="4225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湖南省报送作品创作建议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391588" y="-37"/>
            <a:ext cx="3497141" cy="179185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496695" y="796925"/>
            <a:ext cx="9077325" cy="4780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五步实施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 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70710" y="1791970"/>
            <a:ext cx="9805670" cy="4052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1.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聚焦主题：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紧扣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从长征精神中读懂中国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，避免主题偏离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2.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选准人物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：优先选择人生经历与长征精神高度契合的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五老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3.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深度访谈：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按长征精神五个内涵设计访谈提纲，挖掘感人细节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4.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精心创作：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充分发挥写作、拍摄、表演等专业力量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5.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精选完善：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确保内容真实、紧扣主题、质量过硬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325" y="92710"/>
            <a:ext cx="38735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26</a:t>
            </a:r>
            <a:r>
              <a:rPr lang="zh-CN" altLang="en-US" sz="32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年活动开展建议</a:t>
            </a:r>
            <a:endParaRPr lang="zh-CN" altLang="en-US" sz="32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淘宝网Chenying0907出品 12"/>
          <p:cNvSpPr txBox="1"/>
          <p:nvPr/>
        </p:nvSpPr>
        <p:spPr>
          <a:xfrm>
            <a:off x="737191" y="449873"/>
            <a:ext cx="25806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文体概述</a:t>
            </a:r>
            <a:endParaRPr lang="zh-CN" altLang="en-US" sz="44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3" name="矩形 9"/>
          <p:cNvSpPr>
            <a:spLocks noChangeArrowheads="1"/>
          </p:cNvSpPr>
          <p:nvPr/>
        </p:nvSpPr>
        <p:spPr bwMode="auto">
          <a:xfrm>
            <a:off x="972273" y="1344147"/>
            <a:ext cx="1472249" cy="221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000"/>
              </a:spcBef>
            </a:pPr>
            <a:r>
              <a:rPr lang="zh-CN" altLang="en-US" sz="13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pitchFamily="34" charset="-122"/>
              </a:rPr>
              <a:t>壹</a:t>
            </a:r>
            <a:endParaRPr lang="zh-CN" altLang="en-US" sz="13800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232203" y="-37"/>
            <a:ext cx="3497141" cy="179185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447415" y="1098550"/>
            <a:ext cx="7523480" cy="50463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叙事性文体指以</a:t>
            </a:r>
            <a:r>
              <a:rPr lang="zh-CN" sz="2800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记</a:t>
            </a:r>
            <a:r>
              <a:rPr lang="zh-CN" sz="2800" b="1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人</a:t>
            </a:r>
            <a:r>
              <a:rPr lang="zh-CN" sz="2800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叙</a:t>
            </a:r>
            <a:r>
              <a:rPr lang="zh-CN" sz="2800" b="1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事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为主，又洋溢着浓厚</a:t>
            </a:r>
            <a:r>
              <a:rPr lang="zh-CN" sz="2800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抒</a:t>
            </a:r>
            <a:r>
              <a:rPr lang="zh-CN" sz="2800" b="1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情</a:t>
            </a:r>
            <a:r>
              <a:rPr lang="zh-CN" sz="2800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气氛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的散文。以对人和事物的具体叙述和描绘为其突出特色，同时表现</a:t>
            </a:r>
            <a:r>
              <a:rPr lang="zh-CN" sz="2800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作者的认识和感受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。它侧重于从叙述</a:t>
            </a:r>
            <a:r>
              <a:rPr lang="zh-CN" sz="2800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人物和事件的发展变化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过程中反映事物的本质，具有</a:t>
            </a:r>
            <a:r>
              <a:rPr lang="zh-CN" sz="2800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时间、地点、人物、事件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等因素。它在</a:t>
            </a:r>
            <a:r>
              <a:rPr lang="zh-CN" sz="2800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表现手法上与小说相似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，但不像小说那样用典型化的手法塑造人物形象。</a:t>
            </a:r>
            <a:endParaRPr lang="zh-CN" sz="280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7570"/>
            <a:ext cx="5083175" cy="2259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391588" y="-37"/>
            <a:ext cx="3497141" cy="1791854"/>
          </a:xfrm>
          <a:prstGeom prst="rect">
            <a:avLst/>
          </a:prstGeom>
        </p:spPr>
      </p:pic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1370965" y="1374775"/>
          <a:ext cx="9785350" cy="4371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9275"/>
                <a:gridCol w="3235960"/>
                <a:gridCol w="4730115"/>
              </a:tblGrid>
              <a:tr h="874395"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en-US" altLang="zh-CN" sz="1800" i="0">
                          <a:solidFill>
                            <a:schemeClr val="tx1"/>
                          </a:solidFill>
                        </a:rPr>
                        <a:t>问题类型</a:t>
                      </a:r>
                      <a:endParaRPr lang="en-US" altLang="zh-CN" sz="1800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en-US" altLang="zh-CN" sz="1800" i="0">
                          <a:solidFill>
                            <a:schemeClr val="tx1"/>
                          </a:solidFill>
                        </a:rPr>
                        <a:t>错误示例</a:t>
                      </a:r>
                      <a:endParaRPr lang="en-US" altLang="zh-CN" sz="1800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en-US" altLang="zh-CN" sz="1800" i="0">
                          <a:solidFill>
                            <a:schemeClr val="tx1"/>
                          </a:solidFill>
                        </a:rPr>
                        <a:t>正确做法</a:t>
                      </a:r>
                      <a:endParaRPr lang="en-US" altLang="zh-CN" sz="1800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</a:tr>
              <a:tr h="874395"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写成简历</a:t>
                      </a:r>
                      <a:endParaRPr lang="en-US" altLang="zh-CN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“某年某月获某奖”</a:t>
                      </a:r>
                      <a:endParaRPr lang="en-US" altLang="zh-CN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选择1-2个最有故事性的成就深入展开</a:t>
                      </a:r>
                      <a:endParaRPr lang="en-US" altLang="zh-CN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0" marT="95567" marB="95567" anchor="ctr" anchorCtr="0"/>
                </a:tc>
              </a:tr>
              <a:tr h="874395"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主题偏离</a:t>
                      </a:r>
                      <a:endParaRPr lang="en-US" altLang="zh-CN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只写“五老”成就，不提长征精神</a:t>
                      </a:r>
                      <a:endParaRPr lang="en-US" altLang="zh-CN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每个故事都要与长征精神内涵挂钩</a:t>
                      </a:r>
                      <a:endParaRPr lang="en-US" altLang="zh-CN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0" marT="95567" marB="95567" anchor="ctr" anchorCtr="0"/>
                </a:tc>
              </a:tr>
              <a:tr h="874395"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缺乏细节</a:t>
                      </a:r>
                      <a:endParaRPr lang="en-US" altLang="zh-CN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“他克服了很多困难”</a:t>
                      </a:r>
                      <a:endParaRPr lang="en-US" altLang="zh-CN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具体描写困难场景、人物反应、感人瞬间</a:t>
                      </a:r>
                      <a:endParaRPr lang="en-US" altLang="zh-CN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0" marT="95567" marB="95567" anchor="ctr" anchorCtr="0"/>
                </a:tc>
              </a:tr>
              <a:tr h="874395"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没有寄语</a:t>
                      </a:r>
                      <a:endParaRPr lang="en-US" altLang="zh-CN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0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只写过去，不写对青年的期望</a:t>
                      </a:r>
                      <a:endParaRPr lang="en-US" altLang="zh-CN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152717" marT="95567" marB="95567" anchor="ctr" anchorCtr="0"/>
                </a:tc>
                <a:tc>
                  <a:txBody>
                    <a:bodyPr/>
                    <a:p>
                      <a:pPr algn="ctr">
                        <a:lnSpc>
                          <a:spcPts val="1875"/>
                        </a:lnSpc>
                      </a:pPr>
                      <a:r>
                        <a:rPr lang="en-US" altLang="zh-CN" sz="1800" b="1" i="0">
                          <a:solidFill>
                            <a:schemeClr val="tx1"/>
                          </a:solidFill>
                        </a:rPr>
                        <a:t>必须包含“五老”对青年的嘱托建议</a:t>
                      </a:r>
                      <a:endParaRPr lang="en-US" altLang="zh-CN" sz="1800" b="1" i="0">
                        <a:solidFill>
                          <a:schemeClr val="tx1"/>
                        </a:solidFill>
                      </a:endParaRPr>
                    </a:p>
                  </a:txBody>
                  <a:tcPr marL="152717" marR="0" marT="95567" marB="95567" anchor="ctr" anchorCtr="0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60325" y="92710"/>
            <a:ext cx="38735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26</a:t>
            </a:r>
            <a:r>
              <a:rPr lang="zh-CN" altLang="en-US" sz="32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年活动开展建议</a:t>
            </a:r>
            <a:endParaRPr lang="zh-CN" altLang="en-US" sz="32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97755" y="573405"/>
            <a:ext cx="30289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常见问题规避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391588" y="-37"/>
            <a:ext cx="3497141" cy="179185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325" y="92710"/>
            <a:ext cx="38735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spc="300" dirty="0">
                <a:solidFill>
                  <a:schemeClr val="accent2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26</a:t>
            </a:r>
            <a:r>
              <a:rPr lang="zh-CN" altLang="en-US" sz="3200" b="1" spc="300" dirty="0">
                <a:solidFill>
                  <a:schemeClr val="accent2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年活动开展建议</a:t>
            </a:r>
            <a:endParaRPr lang="zh-CN" altLang="en-US" sz="3200" b="1" spc="300" dirty="0">
              <a:solidFill>
                <a:schemeClr val="accent2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77385" y="853440"/>
            <a:ext cx="30289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创作要点回顾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70710" y="1791970"/>
            <a:ext cx="9805670" cy="4052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一核心：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从长征精神中读懂中国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两必须：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人物须健在、须有面对面访谈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三不要：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不要写成简历、不要偏离主题、不要缺乏细节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四对标：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对标长征精神五个内涵、对标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五老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奋斗阶段、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 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           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对标青年成长需求、对标强国建设目标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五环节：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导入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-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人物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-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冲突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-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结局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-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寄语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-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感悟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8" descr="燕子 鸟png素材图片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40" t="32990" r="35049" b="28350"/>
          <a:stretch>
            <a:fillRect/>
          </a:stretch>
        </p:blipFill>
        <p:spPr bwMode="auto">
          <a:xfrm>
            <a:off x="1633391" y="-91125"/>
            <a:ext cx="1224136" cy="1142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93" t="14885"/>
          <a:stretch>
            <a:fillRect/>
          </a:stretch>
        </p:blipFill>
        <p:spPr>
          <a:xfrm>
            <a:off x="0" y="-91440"/>
            <a:ext cx="1678523" cy="12598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5811" y="300670"/>
            <a:ext cx="2016723" cy="1204528"/>
          </a:xfrm>
          <a:prstGeom prst="rect">
            <a:avLst/>
          </a:prstGeom>
        </p:spPr>
      </p:pic>
      <p:sp>
        <p:nvSpPr>
          <p:cNvPr id="8" name="淘宝网Chenying0907出品 12"/>
          <p:cNvSpPr txBox="1"/>
          <p:nvPr/>
        </p:nvSpPr>
        <p:spPr>
          <a:xfrm>
            <a:off x="2457450" y="300355"/>
            <a:ext cx="766889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60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感谢倾听</a:t>
            </a:r>
            <a:r>
              <a:rPr lang="en-US" altLang="zh-CN" sz="60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!</a:t>
            </a:r>
            <a:r>
              <a:rPr lang="zh-CN" altLang="en-US" sz="60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敬请指正！</a:t>
            </a:r>
            <a:endParaRPr lang="zh-CN" altLang="en-US" sz="3200" spc="300" dirty="0">
              <a:solidFill>
                <a:schemeClr val="tx1">
                  <a:lumMod val="95000"/>
                  <a:lumOff val="5000"/>
                </a:schemeClr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8780" y="5062220"/>
            <a:ext cx="2481580" cy="591820"/>
          </a:xfrm>
          <a:prstGeom prst="rect">
            <a:avLst/>
          </a:prstGeom>
        </p:spPr>
      </p:pic>
      <p:pic>
        <p:nvPicPr>
          <p:cNvPr id="4" name="图片 3" descr="logo带文字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3395" y="5048250"/>
            <a:ext cx="597535" cy="6057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0485" y="2238375"/>
            <a:ext cx="1891665" cy="1891665"/>
          </a:xfrm>
          <a:prstGeom prst="rect">
            <a:avLst/>
          </a:prstGeom>
        </p:spPr>
      </p:pic>
      <p:sp>
        <p:nvSpPr>
          <p:cNvPr id="5" name="TextBox 82"/>
          <p:cNvSpPr txBox="1"/>
          <p:nvPr/>
        </p:nvSpPr>
        <p:spPr>
          <a:xfrm>
            <a:off x="3979545" y="4247515"/>
            <a:ext cx="42335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s-ES_tradnl" sz="28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lt"/>
              </a:rPr>
              <a:t>刘美文</a:t>
            </a:r>
            <a:r>
              <a:rPr lang="en-US" altLang="zh-CN" sz="28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lt"/>
              </a:rPr>
              <a:t>  18910848008</a:t>
            </a:r>
            <a:endParaRPr lang="en-US" altLang="zh-CN" sz="2800" b="1" dirty="0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淘宝网Chenying0907出品 12"/>
          <p:cNvSpPr txBox="1"/>
          <p:nvPr/>
        </p:nvSpPr>
        <p:spPr>
          <a:xfrm>
            <a:off x="524466" y="416853"/>
            <a:ext cx="25806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文体特点</a:t>
            </a:r>
            <a:endParaRPr lang="zh-CN" altLang="en-US" sz="44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391588" y="-37"/>
            <a:ext cx="3497141" cy="179185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652395" y="1184910"/>
            <a:ext cx="755332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1.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主要内容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叙事抒情，真人真事，真情实感</a:t>
            </a:r>
            <a:endParaRPr lang="zh-CN" altLang="en-US" sz="2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表现类型：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写人状貌、叙述情节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、阐发道理、 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                    咏物叙事、心理历程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3.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取材来源：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历史故事、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现实生活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、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转述选摘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4.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写作手法：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悬念增疑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法、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今昔对比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法、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片段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   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                    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镜头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法、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语言贯穿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法、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5.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表达技巧：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记叙、描写、议论、抒情、说明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98110"/>
            <a:ext cx="4258310" cy="1659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淘宝网Chenying0907出品 12"/>
          <p:cNvSpPr txBox="1"/>
          <p:nvPr/>
        </p:nvSpPr>
        <p:spPr>
          <a:xfrm>
            <a:off x="737191" y="449873"/>
            <a:ext cx="25806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写作概要</a:t>
            </a:r>
            <a:endParaRPr lang="zh-CN" altLang="en-US" sz="44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232203" y="-37"/>
            <a:ext cx="3497141" cy="1791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805"/>
            <a:ext cx="5092700" cy="22637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17875" y="1711960"/>
            <a:ext cx="812990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1.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人物主题确立：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主要事件、主旨情感（围绕成就）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2.</a:t>
            </a:r>
            <a:r>
              <a:rPr lang="zh-CN" altLang="en-US" sz="2800" b="1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故事</a:t>
            </a:r>
            <a:r>
              <a:rPr lang="zh-CN" altLang="en-US" sz="2800" b="1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结构搭建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导入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-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情节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-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人物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-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冲突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-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结局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-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感悟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-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寄语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  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                         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3.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细节描摹衬托：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正面白描渲染、侧面对比衬托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972273" y="1344147"/>
            <a:ext cx="1472249" cy="221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000"/>
              </a:spcBef>
            </a:pPr>
            <a:r>
              <a:rPr lang="zh-CN" altLang="en-US" sz="13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pitchFamily="34" charset="-122"/>
              </a:rPr>
              <a:t>贰</a:t>
            </a:r>
            <a:endParaRPr lang="zh-CN" altLang="en-US" sz="13800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391588" y="-37"/>
            <a:ext cx="3497141" cy="179185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663190" y="1217930"/>
            <a:ext cx="755332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buClrTx/>
              <a:buSzTx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讲好故事，凸显人物，表达情感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algn="l">
              <a:buClrTx/>
              <a:buSzTx/>
              <a:buNone/>
            </a:pP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1.对标命题，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选择人物，确定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主题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2.构建情节，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梳理事件、人物、主次关系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3.设计冲突，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特定时刻的环境、时局、条件、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                    困难，形成矛盾对比烘托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4.升华结局，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书写成就，代入情感，回应主旨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800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98110"/>
            <a:ext cx="4258310" cy="1659890"/>
          </a:xfrm>
          <a:prstGeom prst="rect">
            <a:avLst/>
          </a:prstGeom>
        </p:spPr>
      </p:pic>
      <p:sp>
        <p:nvSpPr>
          <p:cNvPr id="3" name="淘宝网Chenying0907出品 12"/>
          <p:cNvSpPr txBox="1"/>
          <p:nvPr/>
        </p:nvSpPr>
        <p:spPr>
          <a:xfrm>
            <a:off x="657816" y="665138"/>
            <a:ext cx="25806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思路要点</a:t>
            </a:r>
            <a:endParaRPr lang="zh-CN" altLang="en-US" sz="4400" b="1" spc="3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淘宝网Chenying0907出品 12"/>
          <p:cNvSpPr txBox="1"/>
          <p:nvPr/>
        </p:nvSpPr>
        <p:spPr>
          <a:xfrm>
            <a:off x="384088" y="239019"/>
            <a:ext cx="26019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活动</a:t>
            </a:r>
            <a:r>
              <a:rPr lang="zh-CN" altLang="en-US" sz="4400" b="1" spc="300" dirty="0" smtClean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要求</a:t>
            </a:r>
            <a:endParaRPr lang="zh-CN" altLang="en-US" sz="4400" b="1" spc="300" dirty="0" smtClean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232203" y="-37"/>
            <a:ext cx="3497141" cy="1791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805"/>
            <a:ext cx="5092700" cy="22637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61728" y="555249"/>
            <a:ext cx="8382551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1.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活动主题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：从长征精神中读懂中国（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2026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）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2.组织形式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五老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与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青年学生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“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结对访谈</a:t>
            </a:r>
            <a:r>
              <a:rPr lang="en-US" altLang="zh-CN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”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3.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表现形式：</a:t>
            </a:r>
            <a:r>
              <a:rPr lang="zh-CN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征文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、微视频、舞台剧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4.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采写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对象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：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有影响力的本地、本校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五老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endParaRPr lang="zh-CN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5.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内容指向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：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挖掘、整理并展现其在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新中国成立初期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百废待兴时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扎根岗位、攻坚克难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，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改革开放浪潮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中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勇立潮头、奋勇争先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，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强国建设进程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中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实干笃行、薪火相传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的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感人事迹和人生体验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，以及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对伟大长征精神的深刻感悟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，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对青年学生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勇担时代使命、投身强国建设的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殷切嘱托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6.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文体要求：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不超过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2000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字记述文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672022" y="1312499"/>
            <a:ext cx="1472249" cy="221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000"/>
              </a:spcBef>
            </a:pPr>
            <a:r>
              <a:rPr lang="zh-CN" altLang="en-US" sz="13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pitchFamily="34" charset="-122"/>
              </a:rPr>
              <a:t>叁</a:t>
            </a:r>
            <a:endParaRPr lang="zh-CN" altLang="en-US" sz="13800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淘宝网Chenying0907出品 12"/>
          <p:cNvSpPr txBox="1"/>
          <p:nvPr/>
        </p:nvSpPr>
        <p:spPr>
          <a:xfrm>
            <a:off x="384088" y="239019"/>
            <a:ext cx="26019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3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活动</a:t>
            </a:r>
            <a:r>
              <a:rPr lang="zh-CN" altLang="en-US" sz="4400" b="1" spc="300" dirty="0" smtClean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要求</a:t>
            </a:r>
            <a:endParaRPr lang="zh-CN" altLang="en-US" sz="4400" b="1" spc="300" dirty="0" smtClean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62294" r="-1325" b="-5476"/>
          <a:stretch>
            <a:fillRect/>
          </a:stretch>
        </p:blipFill>
        <p:spPr>
          <a:xfrm>
            <a:off x="8232203" y="-37"/>
            <a:ext cx="3497141" cy="1791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805"/>
            <a:ext cx="5092700" cy="22637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46793" y="623194"/>
            <a:ext cx="8382551" cy="56938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1.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活动主题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：</a:t>
            </a:r>
            <a:r>
              <a:rPr lang="en-US" altLang="zh-CN" sz="2800" dirty="0"/>
              <a:t> 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我和我的祖国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（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2019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）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2.组织形式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交流座谈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3.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表现形式：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征文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与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微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视频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  <a:sym typeface="+mn-ea"/>
            </a:endParaRPr>
          </a:p>
          <a:p>
            <a:pPr indent="0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4.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采写</a:t>
            </a:r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对象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  <a:sym typeface="+mn-ea"/>
              </a:rPr>
              <a:t>：</a:t>
            </a:r>
            <a:r>
              <a:rPr lang="zh-CN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“五老”</a:t>
            </a:r>
            <a:endParaRPr lang="en-US" altLang="zh-CN" sz="28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5.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内容指向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：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深入挖掘、记录、整理、展示、宣传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“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五老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”</a:t>
            </a:r>
            <a:r>
              <a:rPr lang="zh-CN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参与新中国建设的奋斗历程、感人事迹和真实感悟</a:t>
            </a:r>
            <a:endParaRPr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  <a:p>
            <a:pPr indent="0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6.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文体要求：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不超过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2000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方正清刻本悦宋简体" panose="02000000000000000000" pitchFamily="2" charset="-122"/>
              </a:rPr>
              <a:t>字记述文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方正清刻本悦宋简体" panose="02000000000000000000" pitchFamily="2" charset="-122"/>
            </a:endParaRP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672022" y="1858170"/>
            <a:ext cx="147224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000"/>
              </a:spcBef>
            </a:pPr>
            <a:r>
              <a:rPr lang="zh-CN" altLang="en-US" sz="48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pitchFamily="34" charset="-122"/>
              </a:rPr>
              <a:t>历年对比</a:t>
            </a:r>
            <a:endParaRPr lang="zh-CN" altLang="en-US" sz="4800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3633,&quot;width&quot;:17202.04409448819}"/>
</p:tagLst>
</file>

<file path=ppt/tags/tag10.xml><?xml version="1.0" encoding="utf-8"?>
<p:tagLst xmlns:p="http://schemas.openxmlformats.org/presentationml/2006/main">
  <p:tag name="KSO_WM_DIAGRAM_VIRTUALLY_FRAME" val="{&quot;height&quot;:263.8810236220472,&quot;left&quot;:261.76086614173227,&quot;top&quot;:182.90307086614172,&quot;width&quot;:629.3114960629921}"/>
</p:tagLst>
</file>

<file path=ppt/tags/tag11.xml><?xml version="1.0" encoding="utf-8"?>
<p:tagLst xmlns:p="http://schemas.openxmlformats.org/presentationml/2006/main">
  <p:tag name="KSO_WM_DIAGRAM_VIRTUALLY_FRAME" val="{&quot;height&quot;:263.8810236220472,&quot;left&quot;:261.76086614173227,&quot;top&quot;:182.90307086614172,&quot;width&quot;:629.3114960629921}"/>
</p:tagLst>
</file>

<file path=ppt/tags/tag12.xml><?xml version="1.0" encoding="utf-8"?>
<p:tagLst xmlns:p="http://schemas.openxmlformats.org/presentationml/2006/main">
  <p:tag name="KSO_WM_DIAGRAM_VIRTUALLY_FRAME" val="{&quot;height&quot;:263.8810236220472,&quot;left&quot;:261.76086614173227,&quot;top&quot;:182.90307086614172,&quot;width&quot;:629.3114960629921}"/>
</p:tagLst>
</file>

<file path=ppt/tags/tag13.xml><?xml version="1.0" encoding="utf-8"?>
<p:tagLst xmlns:p="http://schemas.openxmlformats.org/presentationml/2006/main">
  <p:tag name="KSO_WM_DIAGRAM_VIRTUALLY_FRAME" val="{&quot;height&quot;:263.8810236220472,&quot;left&quot;:261.76086614173227,&quot;top&quot;:182.90307086614172,&quot;width&quot;:629.3114960629921}"/>
</p:tagLst>
</file>

<file path=ppt/tags/tag14.xml><?xml version="1.0" encoding="utf-8"?>
<p:tagLst xmlns:p="http://schemas.openxmlformats.org/presentationml/2006/main">
  <p:tag name="KSO_WM_DIAGRAM_VIRTUALLY_FRAME" val="{&quot;height&quot;:263.8810236220472,&quot;left&quot;:261.76086614173227,&quot;top&quot;:182.90307086614172,&quot;width&quot;:629.3114960629921}"/>
</p:tagLst>
</file>

<file path=ppt/tags/tag15.xml><?xml version="1.0" encoding="utf-8"?>
<p:tagLst xmlns:p="http://schemas.openxmlformats.org/presentationml/2006/main">
  <p:tag name="KSO_WM_UNIT_TABLE_BEAUTIFY" val="smartTable{cfb11ca3-c9f6-4e3e-b88e-73ed3d158805}"/>
  <p:tag name="TABLE_ENDDRAG_ORIGIN_RECT" val="784*421"/>
  <p:tag name="TABLE_ENDDRAG_RECT" val="97*67*784*421"/>
</p:tagLst>
</file>

<file path=ppt/tags/tag16.xml><?xml version="1.0" encoding="utf-8"?>
<p:tagLst xmlns:p="http://schemas.openxmlformats.org/presentationml/2006/main">
  <p:tag name="TABLE_ENDDRAG_ORIGIN_RECT" val="693*265"/>
  <p:tag name="TABLE_ENDDRAG_RECT" val="122*132*693*265"/>
</p:tagLst>
</file>

<file path=ppt/tags/tag17.xml><?xml version="1.0" encoding="utf-8"?>
<p:tagLst xmlns:p="http://schemas.openxmlformats.org/presentationml/2006/main">
  <p:tag name="TABLE_ENDDRAG_ORIGIN_RECT" val="775*386"/>
  <p:tag name="TABLE_ENDDRAG_RECT" val="51*58*775*386"/>
</p:tagLst>
</file>

<file path=ppt/tags/tag18.xml><?xml version="1.0" encoding="utf-8"?>
<p:tagLst xmlns:p="http://schemas.openxmlformats.org/presentationml/2006/main">
  <p:tag name="TABLE_ENDDRAG_ORIGIN_RECT" val="762*439"/>
  <p:tag name="TABLE_ENDDRAG_RECT" val="127*60*762*439"/>
</p:tagLst>
</file>

<file path=ppt/tags/tag19.xml><?xml version="1.0" encoding="utf-8"?>
<p:tagLst xmlns:p="http://schemas.openxmlformats.org/presentationml/2006/main">
  <p:tag name="TABLE_ENDDRAG_ORIGIN_RECT" val="770*344"/>
  <p:tag name="TABLE_ENDDRAG_RECT" val="81*108*770*344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PP_MARK_KEY" val="204b9ee9-136b-4d2c-b0b2-e8555691fe4a"/>
  <p:tag name="COMMONDATA" val="eyJoZGlkIjoiMDQzZTgwMGQ0MmZiMzJmNzFlN2Q5YjllNjQyMjY3MmQifQ=="/>
</p:tagLst>
</file>

<file path=ppt/tags/tag3.xml><?xml version="1.0" encoding="utf-8"?>
<p:tagLst xmlns:p="http://schemas.openxmlformats.org/presentationml/2006/main">
  <p:tag name="KSO_WM_DIAGRAM_VIRTUALLY_FRAME" val="{&quot;height&quot;:263.8810236220472,&quot;left&quot;:261.76086614173227,&quot;top&quot;:182.90307086614172,&quot;width&quot;:629.3114960629921}"/>
</p:tagLst>
</file>

<file path=ppt/tags/tag4.xml><?xml version="1.0" encoding="utf-8"?>
<p:tagLst xmlns:p="http://schemas.openxmlformats.org/presentationml/2006/main">
  <p:tag name="KSO_WM_DIAGRAM_VIRTUALLY_FRAME" val="{&quot;height&quot;:263.8810236220472,&quot;left&quot;:261.76086614173227,&quot;top&quot;:182.90307086614172,&quot;width&quot;:629.3114960629921}"/>
</p:tagLst>
</file>

<file path=ppt/tags/tag5.xml><?xml version="1.0" encoding="utf-8"?>
<p:tagLst xmlns:p="http://schemas.openxmlformats.org/presentationml/2006/main">
  <p:tag name="KSO_WM_DIAGRAM_VIRTUALLY_FRAME" val="{&quot;height&quot;:263.8810236220472,&quot;left&quot;:261.76086614173227,&quot;top&quot;:182.90307086614172,&quot;width&quot;:629.3114960629921}"/>
</p:tagLst>
</file>

<file path=ppt/tags/tag6.xml><?xml version="1.0" encoding="utf-8"?>
<p:tagLst xmlns:p="http://schemas.openxmlformats.org/presentationml/2006/main">
  <p:tag name="KSO_WM_DIAGRAM_VIRTUALLY_FRAME" val="{&quot;height&quot;:263.8810236220472,&quot;left&quot;:261.76086614173227,&quot;top&quot;:182.90307086614172,&quot;width&quot;:629.3114960629921}"/>
</p:tagLst>
</file>

<file path=ppt/tags/tag7.xml><?xml version="1.0" encoding="utf-8"?>
<p:tagLst xmlns:p="http://schemas.openxmlformats.org/presentationml/2006/main">
  <p:tag name="KSO_WM_DIAGRAM_VIRTUALLY_FRAME" val="{&quot;height&quot;:263.8810236220472,&quot;left&quot;:261.76086614173227,&quot;top&quot;:182.90307086614172,&quot;width&quot;:629.3114960629921}"/>
</p:tagLst>
</file>

<file path=ppt/tags/tag8.xml><?xml version="1.0" encoding="utf-8"?>
<p:tagLst xmlns:p="http://schemas.openxmlformats.org/presentationml/2006/main">
  <p:tag name="KSO_WM_DIAGRAM_VIRTUALLY_FRAME" val="{&quot;height&quot;:263.8810236220472,&quot;left&quot;:261.76086614173227,&quot;top&quot;:182.90307086614172,&quot;width&quot;:629.3114960629921}"/>
</p:tagLst>
</file>

<file path=ppt/tags/tag9.xml><?xml version="1.0" encoding="utf-8"?>
<p:tagLst xmlns:p="http://schemas.openxmlformats.org/presentationml/2006/main">
  <p:tag name="KSO_WM_DIAGRAM_VIRTUALLY_FRAME" val="{&quot;height&quot;:263.8810236220472,&quot;left&quot;:261.76086614173227,&quot;top&quot;:182.90307086614172,&quot;width&quot;:629.3114960629921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6784</Words>
  <Application>WPS 演示</Application>
  <PresentationFormat>宽屏</PresentationFormat>
  <Paragraphs>684</Paragraphs>
  <Slides>42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7" baseType="lpstr">
      <vt:lpstr>Arial</vt:lpstr>
      <vt:lpstr>宋体</vt:lpstr>
      <vt:lpstr>Wingdings</vt:lpstr>
      <vt:lpstr>方正清刻本悦宋简体</vt:lpstr>
      <vt:lpstr>禹卫书法行书简体</vt:lpstr>
      <vt:lpstr>微软雅黑</vt:lpstr>
      <vt:lpstr>Arial Unicode MS</vt:lpstr>
      <vt:lpstr>等线 Light</vt:lpstr>
      <vt:lpstr>等线</vt:lpstr>
      <vt:lpstr>Calibri</vt:lpstr>
      <vt:lpstr>仿宋_GB2312</vt:lpstr>
      <vt:lpstr>仿宋</vt:lpstr>
      <vt:lpstr>汉仪颜楷简</vt:lpstr>
      <vt:lpstr>华文仿宋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 R 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任平</cp:lastModifiedBy>
  <cp:revision>162</cp:revision>
  <dcterms:created xsi:type="dcterms:W3CDTF">2018-01-22T11:56:00Z</dcterms:created>
  <dcterms:modified xsi:type="dcterms:W3CDTF">2026-03-24T04:01:04Z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E8213AA458B3477BA81EA012D4B57245_13</vt:lpwstr>
  </property>
</Properties>
</file>